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096434"/>
            <a:ext cx="7766936" cy="1646302"/>
          </a:xfrm>
        </p:spPr>
        <p:txBody>
          <a:bodyPr/>
          <a:lstStyle/>
          <a:p>
            <a:r>
              <a:rPr lang="ru-RU" b="1" dirty="0"/>
              <a:t>Адаптация пятиклассников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62667" y="2336333"/>
            <a:ext cx="7766936" cy="1096899"/>
          </a:xfrm>
        </p:spPr>
        <p:txBody>
          <a:bodyPr>
            <a:normAutofit lnSpcReduction="10000"/>
          </a:bodyPr>
          <a:lstStyle/>
          <a:p>
            <a:r>
              <a:rPr lang="ru-RU" i="1" dirty="0"/>
              <a:t>Материал подготовила педагог-психолог </a:t>
            </a:r>
            <a:endParaRPr lang="ru-RU" dirty="0"/>
          </a:p>
          <a:p>
            <a:r>
              <a:rPr lang="ru-RU" i="1" dirty="0"/>
              <a:t>МБОУ гимназия с. </a:t>
            </a:r>
            <a:r>
              <a:rPr lang="ru-RU" i="1" dirty="0" err="1"/>
              <a:t>Боринское</a:t>
            </a:r>
            <a:endParaRPr lang="ru-RU" dirty="0"/>
          </a:p>
          <a:p>
            <a:r>
              <a:rPr lang="ru-RU" i="1" dirty="0" smtClean="0"/>
              <a:t>Акулова Диана Романовна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2" descr="http://alschool7.edu22.info/attachments/Image/94995270_3.jpg?template=generi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90"/>
          <a:stretch/>
        </p:blipFill>
        <p:spPr bwMode="auto">
          <a:xfrm>
            <a:off x="819823" y="3294863"/>
            <a:ext cx="4425277" cy="32202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114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Любой учитель скажет, что  пятый класс – сложный период не только для ребенка, но и для учителей и родителей.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Н</a:t>
            </a:r>
            <a:r>
              <a:rPr lang="ru-RU" dirty="0" smtClean="0"/>
              <a:t>аиболее актуальные трудности: 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7634" y="3987800"/>
            <a:ext cx="8596668" cy="25019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-  </a:t>
            </a:r>
            <a:r>
              <a:rPr lang="ru-RU" sz="2400" dirty="0"/>
              <a:t>возросший темп работы: дети пишут медленно и часто не успевают конспектировать за учителем;</a:t>
            </a:r>
          </a:p>
          <a:p>
            <a:r>
              <a:rPr lang="ru-RU" sz="2400" dirty="0"/>
              <a:t>-  возросший объем работ, как на уроке, так и дома;</a:t>
            </a:r>
          </a:p>
          <a:p>
            <a:r>
              <a:rPr lang="ru-RU" sz="2400" dirty="0"/>
              <a:t>-  новые требования к урокам и новые учителя;</a:t>
            </a:r>
          </a:p>
          <a:p>
            <a:r>
              <a:rPr lang="ru-RU" sz="2400" dirty="0"/>
              <a:t>-  необходимость много работать самостоятельно и т.д.</a:t>
            </a:r>
          </a:p>
          <a:p>
            <a:endParaRPr lang="ru-RU" dirty="0"/>
          </a:p>
        </p:txBody>
      </p:sp>
      <p:pic>
        <p:nvPicPr>
          <p:cNvPr id="1026" name="Picture 2" descr="http://alschool7.edu22.info/attachments/Image/94995270_3.jpg?template=gener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1323" y="2044700"/>
            <a:ext cx="2872701" cy="21526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509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7780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А</a:t>
            </a:r>
            <a:r>
              <a:rPr lang="ru-RU" dirty="0" smtClean="0"/>
              <a:t>даптации </a:t>
            </a:r>
            <a:r>
              <a:rPr lang="ru-RU" dirty="0"/>
              <a:t>вызывает у многих пятиклассников повышенную тревожность, как школьную, так и </a:t>
            </a:r>
            <a:r>
              <a:rPr lang="ru-RU" dirty="0" smtClean="0"/>
              <a:t>личностную.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Для ребенка в данный период необычайно важно мнение других людей о нем и его поступках, особенно мнение одноклассников, классного руководителя и родителей.</a:t>
            </a:r>
          </a:p>
          <a:p>
            <a:r>
              <a:rPr lang="ru-RU" dirty="0"/>
              <a:t>Трудности и страхи в отношении с учителями испытывают от трети до половины всего числа пятиклассников. В свою очередь родители, принуждая детей работать на  «оценку» все больше провоцируют страхи, связанные у детей с неуверенностью в своих силах, тревогой по поводу негативных оценок или их ожидания. Это представляет особую проблему в период адаптации «пятиклашек» к школьной жизни.</a:t>
            </a:r>
          </a:p>
          <a:p>
            <a:r>
              <a:rPr lang="ru-RU" dirty="0"/>
              <a:t>Серьезной проблемой является и смена классного руководителя. У некоторых детей появляются сложности в организации школьной жизни, незнании требований учителей, ориентированности в здании школы и т. д. </a:t>
            </a:r>
          </a:p>
        </p:txBody>
      </p:sp>
      <p:pic>
        <p:nvPicPr>
          <p:cNvPr id="4" name="Picture 2" descr="http://alschool7.edu22.info/attachments/Image/94995270_3.jpg?template=generi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1323" y="2044700"/>
            <a:ext cx="2872701" cy="21526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579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9034" y="241300"/>
            <a:ext cx="8596668" cy="635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Повышенная </a:t>
            </a:r>
            <a:r>
              <a:rPr lang="ru-RU" b="1" dirty="0" smtClean="0"/>
              <a:t>тревожность. </a:t>
            </a:r>
            <a:r>
              <a:rPr lang="ru-RU" dirty="0" smtClean="0"/>
              <a:t>Рекомендации.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5734" y="992189"/>
            <a:ext cx="8596668" cy="5281611"/>
          </a:xfrm>
        </p:spPr>
        <p:txBody>
          <a:bodyPr>
            <a:normAutofit/>
          </a:bodyPr>
          <a:lstStyle/>
          <a:p>
            <a:r>
              <a:rPr lang="ru-RU" dirty="0"/>
              <a:t>Р</a:t>
            </a:r>
            <a:r>
              <a:rPr lang="ru-RU" dirty="0" smtClean="0"/>
              <a:t>ебенку </a:t>
            </a:r>
            <a:r>
              <a:rPr lang="ru-RU" dirty="0"/>
              <a:t>необходимо обеспечить ощущение своей </a:t>
            </a:r>
            <a:r>
              <a:rPr lang="ru-RU" dirty="0" smtClean="0"/>
              <a:t>успешности, нельзя </a:t>
            </a:r>
            <a:r>
              <a:rPr lang="ru-RU" dirty="0"/>
              <a:t>допускать, чтобы он был замкнут на своих </a:t>
            </a:r>
            <a:r>
              <a:rPr lang="ru-RU" dirty="0" smtClean="0"/>
              <a:t>неудачах, нужно </a:t>
            </a:r>
            <a:r>
              <a:rPr lang="ru-RU" dirty="0"/>
              <a:t>найти такую деятельность, в которой он способен </a:t>
            </a:r>
            <a:r>
              <a:rPr lang="ru-RU" dirty="0" err="1"/>
              <a:t>самоутверждаться</a:t>
            </a:r>
            <a:r>
              <a:rPr lang="ru-RU" dirty="0"/>
              <a:t>. </a:t>
            </a:r>
            <a:r>
              <a:rPr lang="ru-RU" b="1" dirty="0"/>
              <a:t>Ощущение успеха - лучшее лекарство от повышенной </a:t>
            </a:r>
            <a:r>
              <a:rPr lang="ru-RU" b="1" dirty="0" smtClean="0"/>
              <a:t>тревожности</a:t>
            </a:r>
            <a:r>
              <a:rPr lang="ru-RU" b="1" dirty="0"/>
              <a:t>. </a:t>
            </a:r>
            <a:endParaRPr lang="ru-RU" b="1" dirty="0" smtClean="0"/>
          </a:p>
          <a:p>
            <a:r>
              <a:rPr lang="ru-RU" dirty="0"/>
              <a:t>ребенок должен чувствовать себя защищенным, знать, что при необходимости взрослые (прежде всего, родители) обязательно придут ему на помощь. Если родители сами не уверены в себе, полны опасений и беспокойства, то надо, чтобы они, по крайней мере, не демонстрировали свою неуверенность ребенку, не делились с ним своими страхами</a:t>
            </a:r>
            <a:r>
              <a:rPr lang="ru-RU" dirty="0" smtClean="0"/>
              <a:t>. (Можно </a:t>
            </a:r>
            <a:r>
              <a:rPr lang="ru-RU" dirty="0"/>
              <a:t>воспользоваться такой классической культурной техникой как талисман</a:t>
            </a:r>
            <a:r>
              <a:rPr lang="ru-RU" dirty="0" smtClean="0"/>
              <a:t>.)</a:t>
            </a:r>
          </a:p>
          <a:p>
            <a:r>
              <a:rPr lang="ru-RU" dirty="0"/>
              <a:t>Уровень тревоги тесно связан с состоянием центральной нервной системы. Для его снижения большое значение имеют различные водные процедуры. Очень полезны занятия спортом, особенно - плаванием</a:t>
            </a:r>
            <a:r>
              <a:rPr lang="ru-RU" dirty="0" smtClean="0"/>
              <a:t>.</a:t>
            </a:r>
          </a:p>
          <a:p>
            <a:r>
              <a:rPr lang="ru-RU" dirty="0"/>
              <a:t>При особо высоком уровне тревоги </a:t>
            </a:r>
            <a:r>
              <a:rPr lang="ru-RU" dirty="0" smtClean="0"/>
              <a:t>родителям рекомендуется обратиться </a:t>
            </a:r>
            <a:r>
              <a:rPr lang="ru-RU" dirty="0"/>
              <a:t>к врачу </a:t>
            </a:r>
            <a:r>
              <a:rPr lang="ru-RU" dirty="0" smtClean="0"/>
              <a:t>невропатологу.</a:t>
            </a:r>
            <a:endParaRPr lang="ru-RU" dirty="0"/>
          </a:p>
          <a:p>
            <a:endParaRPr lang="ru-RU" dirty="0"/>
          </a:p>
          <a:p>
            <a:endParaRPr lang="ru-RU" b="1" dirty="0"/>
          </a:p>
        </p:txBody>
      </p:sp>
      <p:pic>
        <p:nvPicPr>
          <p:cNvPr id="2050" name="Picture 2" descr="http://hr-portal.ru/files/mini/recommend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5168" y="241300"/>
            <a:ext cx="2423632" cy="1612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539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0066" y="10160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Проблемы общения со </a:t>
            </a:r>
            <a:r>
              <a:rPr lang="ru-RU" b="1" dirty="0" smtClean="0"/>
              <a:t>сверстниками.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700" dirty="0" smtClean="0"/>
              <a:t>Родитель может </a:t>
            </a:r>
            <a:r>
              <a:rPr lang="ru-RU" sz="2700" dirty="0"/>
              <a:t>целенаправленно строить общение небольшой группы детей.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7634" y="1944689"/>
            <a:ext cx="9482666" cy="4494211"/>
          </a:xfrm>
        </p:spPr>
        <p:txBody>
          <a:bodyPr>
            <a:normAutofit/>
          </a:bodyPr>
          <a:lstStyle/>
          <a:p>
            <a:r>
              <a:rPr lang="ru-RU" dirty="0"/>
              <a:t>Р</a:t>
            </a:r>
            <a:r>
              <a:rPr lang="ru-RU" dirty="0" smtClean="0"/>
              <a:t>ебенка </a:t>
            </a:r>
            <a:r>
              <a:rPr lang="ru-RU" dirty="0"/>
              <a:t>надо учить общаться и сотрудничать с одним-двумя партнерами. </a:t>
            </a:r>
            <a:r>
              <a:rPr lang="ru-RU" dirty="0" smtClean="0"/>
              <a:t>(Общий </a:t>
            </a:r>
            <a:r>
              <a:rPr lang="ru-RU" dirty="0"/>
              <a:t>принцип участия взрослого в детском общении: как можно более незаметная помощь, подсказка в случае конфликта или выпадения из </a:t>
            </a:r>
            <a:r>
              <a:rPr lang="ru-RU" dirty="0" smtClean="0"/>
              <a:t>об</a:t>
            </a:r>
            <a:r>
              <a:rPr lang="ru-RU" dirty="0"/>
              <a:t>щего дела.) </a:t>
            </a:r>
            <a:endParaRPr lang="ru-RU" dirty="0" smtClean="0"/>
          </a:p>
          <a:p>
            <a:r>
              <a:rPr lang="ru-RU" dirty="0"/>
              <a:t>Детям проще всего общаться со старшим </a:t>
            </a:r>
            <a:r>
              <a:rPr lang="ru-RU" dirty="0" smtClean="0"/>
              <a:t>ребенком. Поэтому </a:t>
            </a:r>
            <a:r>
              <a:rPr lang="ru-RU" dirty="0"/>
              <a:t>ребенку, у которого есть трудности в общении, полезно для начала обеспечить возможность контактов со старшими детьми. Следующий этап в развитии навыков общения - это контакты с младшими. Теперь уже он сам выступает в роли старшего, и авторитет возраста обеспечивает успех его пока еще не очень умелым попыткам организовать какое-либо совместное занятие. Самое трудное - это общение со сверстниками. Тут уж приходится самому находить "золотую середину" между командованием и подчинением, все время соотносить свои намерения с желаниями других детей. </a:t>
            </a:r>
          </a:p>
          <a:p>
            <a:r>
              <a:rPr lang="ru-RU" dirty="0"/>
              <a:t>Начиная с предподросткового возраста можно рекомендовать, помимо игровых, рациональные средства анализа ситуаций общения, моделировать и разбирать с ребенком различные случаи конфликтов, искать способы их конструктивного разрешения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Picture 2" descr="http://hr-portal.ru/files/mini/recommend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5168" y="241300"/>
            <a:ext cx="2423632" cy="1612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4872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/>
              <a:t>Желаю удачи!</a:t>
            </a:r>
            <a:endParaRPr lang="ru-RU" sz="6000" b="1" dirty="0"/>
          </a:p>
        </p:txBody>
      </p:sp>
      <p:pic>
        <p:nvPicPr>
          <p:cNvPr id="3074" name="Picture 2" descr="http://cs624726.vk.me/v624726098/e3a8/2jfrWn0xZ7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933" y="2082800"/>
            <a:ext cx="6676342" cy="41671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47946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</TotalTime>
  <Words>543</Words>
  <Application>Microsoft Office PowerPoint</Application>
  <PresentationFormat>Широкоэкранный</PresentationFormat>
  <Paragraphs>23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Грань</vt:lpstr>
      <vt:lpstr>Адаптация пятиклассников </vt:lpstr>
      <vt:lpstr>Любой учитель скажет, что  пятый класс – сложный период не только для ребенка, но и для учителей и родителей.    Наиболее актуальные трудности:   </vt:lpstr>
      <vt:lpstr>Адаптации вызывает у многих пятиклассников повышенную тревожность, как школьную, так и личностную. </vt:lpstr>
      <vt:lpstr>Повышенная тревожность. Рекомендации. </vt:lpstr>
      <vt:lpstr>Проблемы общения со сверстниками.  Родитель может целенаправленно строить общение небольшой группы детей.  </vt:lpstr>
      <vt:lpstr>Желаю удачи!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Адаптация пятиклассников</dc:title>
  <dc:creator>Психолог</dc:creator>
  <cp:lastModifiedBy>Мой компьютер</cp:lastModifiedBy>
  <cp:revision>7</cp:revision>
  <dcterms:created xsi:type="dcterms:W3CDTF">2016-12-06T06:10:50Z</dcterms:created>
  <dcterms:modified xsi:type="dcterms:W3CDTF">2024-12-18T07:13:51Z</dcterms:modified>
</cp:coreProperties>
</file>