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sldIdLst>
    <p:sldId id="256" r:id="rId2"/>
    <p:sldId id="257" r:id="rId3"/>
    <p:sldId id="258" r:id="rId4"/>
    <p:sldId id="259" r:id="rId5"/>
    <p:sldId id="260" r:id="rId6"/>
    <p:sldId id="261" r:id="rId7"/>
    <p:sldId id="262" r:id="rId8"/>
    <p:sldId id="263" r:id="rId9"/>
    <p:sldId id="264" r:id="rId10"/>
    <p:sldId id="265" r:id="rId11"/>
    <p:sldId id="266" r:id="rId1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306" autoAdjust="0"/>
    <p:restoredTop sz="86369" autoAdjust="0"/>
  </p:normalViewPr>
  <p:slideViewPr>
    <p:cSldViewPr>
      <p:cViewPr varScale="1">
        <p:scale>
          <a:sx n="64" d="100"/>
          <a:sy n="64" d="100"/>
        </p:scale>
        <p:origin x="1578" y="72"/>
      </p:cViewPr>
      <p:guideLst>
        <p:guide orient="horz" pos="2160"/>
        <p:guide pos="2880"/>
      </p:guideLst>
    </p:cSldViewPr>
  </p:slideViewPr>
  <p:outlineViewPr>
    <p:cViewPr>
      <p:scale>
        <a:sx n="33" d="100"/>
        <a:sy n="33" d="100"/>
      </p:scale>
      <p:origin x="240" y="0"/>
    </p:cViewPr>
  </p:outlin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5E99B6C3-1C00-489B-BE97-548A02D67B16}" type="datetimeFigureOut">
              <a:rPr lang="ru-RU" smtClean="0"/>
              <a:pPr/>
              <a:t>18.12.2024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9A1EA18-1259-4C31-82CE-884FDA7D606C}"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5E99B6C3-1C00-489B-BE97-548A02D67B16}" type="datetimeFigureOut">
              <a:rPr lang="ru-RU" smtClean="0"/>
              <a:pPr/>
              <a:t>18.12.2024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9A1EA18-1259-4C31-82CE-884FDA7D606C}"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5E99B6C3-1C00-489B-BE97-548A02D67B16}" type="datetimeFigureOut">
              <a:rPr lang="ru-RU" smtClean="0"/>
              <a:pPr/>
              <a:t>18.12.2024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9A1EA18-1259-4C31-82CE-884FDA7D606C}" type="slidenum">
              <a:rPr lang="ru-RU" smtClean="0"/>
              <a:pPr/>
              <a:t>‹#›</a:t>
            </a:fld>
            <a:endParaRPr lang="ru-RU"/>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2"/>
            <a:ext cx="2057400" cy="4487333"/>
          </a:xfrm>
        </p:spPr>
        <p:txBody>
          <a:bodyPr vert="eaVert" anchor="ctr"/>
          <a:lstStyle>
            <a:lvl1pPr algn="l">
              <a:defRPr>
                <a:solidFill>
                  <a:schemeClr val="tx2"/>
                </a:solidFill>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Заголовок и объект">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5E99B6C3-1C00-489B-BE97-548A02D67B16}" type="datetimeFigureOut">
              <a:rPr lang="ru-RU" smtClean="0"/>
              <a:pPr/>
              <a:t>18.12.2024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9A1EA18-1259-4C31-82CE-884FDA7D606C}" type="slidenum">
              <a:rPr lang="ru-RU" smtClean="0"/>
              <a:pPr/>
              <a:t>‹#›</a:t>
            </a:fld>
            <a:endParaRPr lang="ru-RU"/>
          </a:p>
        </p:txBody>
      </p:sp>
      <p:sp>
        <p:nvSpPr>
          <p:cNvPr id="7" name="Title 6"/>
          <p:cNvSpPr>
            <a:spLocks noGrp="1"/>
          </p:cNvSpPr>
          <p:nvPr>
            <p:ph type="title"/>
          </p:nvPr>
        </p:nvSpPr>
        <p:spPr/>
        <p:txBody>
          <a:bodyPr/>
          <a:lstStyle/>
          <a:p>
            <a:r>
              <a:rPr lang="ru-RU" smtClean="0"/>
              <a:t>Образец заголовка</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40"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30" y="4087564"/>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6"/>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6"/>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367367" y="1437449"/>
            <a:ext cx="6417735"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5E99B6C3-1C00-489B-BE97-548A02D67B16}" type="datetimeFigureOut">
              <a:rPr lang="ru-RU" smtClean="0"/>
              <a:pPr/>
              <a:t>18.12.2024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9A1EA18-1259-4C31-82CE-884FDA7D606C}"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5" name="Date Placeholder 4"/>
          <p:cNvSpPr>
            <a:spLocks noGrp="1"/>
          </p:cNvSpPr>
          <p:nvPr>
            <p:ph type="dt" sz="half" idx="10"/>
          </p:nvPr>
        </p:nvSpPr>
        <p:spPr/>
        <p:txBody>
          <a:bodyPr/>
          <a:lstStyle/>
          <a:p>
            <a:fld id="{5E99B6C3-1C00-489B-BE97-548A02D67B16}" type="datetimeFigureOut">
              <a:rPr lang="ru-RU" smtClean="0"/>
              <a:pPr/>
              <a:t>18.12.2024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19A1EA18-1259-4C31-82CE-884FDA7D606C}" type="slidenum">
              <a:rPr lang="ru-RU" smtClean="0"/>
              <a:pPr/>
              <a:t>‹#›</a:t>
            </a:fld>
            <a:endParaRPr lang="ru-RU"/>
          </a:p>
        </p:txBody>
      </p:sp>
      <p:sp>
        <p:nvSpPr>
          <p:cNvPr id="9" name="Content Placeholder 8"/>
          <p:cNvSpPr>
            <a:spLocks noGrp="1"/>
          </p:cNvSpPr>
          <p:nvPr>
            <p:ph sz="quarter" idx="13"/>
          </p:nvPr>
        </p:nvSpPr>
        <p:spPr>
          <a:xfrm>
            <a:off x="676655" y="2679192"/>
            <a:ext cx="3822192" cy="34472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77335" y="3429002"/>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025" y="3429002"/>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5E99B6C3-1C00-489B-BE97-548A02D67B16}" type="datetimeFigureOut">
              <a:rPr lang="ru-RU" smtClean="0"/>
              <a:pPr/>
              <a:t>18.12.2024</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19A1EA18-1259-4C31-82CE-884FDA7D606C}"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5E99B6C3-1C00-489B-BE97-548A02D67B16}" type="datetimeFigureOut">
              <a:rPr lang="ru-RU" smtClean="0"/>
              <a:pPr/>
              <a:t>18.12.2024</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19A1EA18-1259-4C31-82CE-884FDA7D606C}"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2"/>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5E99B6C3-1C00-489B-BE97-548A02D67B16}" type="datetimeFigureOut">
              <a:rPr lang="ru-RU" smtClean="0"/>
              <a:pPr/>
              <a:t>18.12.2024</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19A1EA18-1259-4C31-82CE-884FDA7D606C}"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5E99B6C3-1C00-489B-BE97-548A02D67B16}" type="datetimeFigureOut">
              <a:rPr lang="ru-RU" smtClean="0"/>
              <a:pPr/>
              <a:t>18.12.2024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19A1EA18-1259-4C31-82CE-884FDA7D606C}" type="slidenum">
              <a:rPr lang="ru-RU" smtClean="0"/>
              <a:pPr/>
              <a:t>‹#›</a:t>
            </a:fld>
            <a:endParaRPr lang="ru-RU"/>
          </a:p>
        </p:txBody>
      </p:sp>
      <p:sp>
        <p:nvSpPr>
          <p:cNvPr id="4" name="Text Placeholder 3"/>
          <p:cNvSpPr>
            <a:spLocks noGrp="1"/>
          </p:cNvSpPr>
          <p:nvPr>
            <p:ph type="body" sz="half" idx="2"/>
          </p:nvPr>
        </p:nvSpPr>
        <p:spPr>
          <a:xfrm>
            <a:off x="914400" y="3581402"/>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ru-RU" smtClean="0"/>
              <a:t>Образец заголовка</a:t>
            </a:r>
            <a:endParaRPr lang="en-US" dirty="0"/>
          </a:p>
        </p:txBody>
      </p:sp>
      <p:sp>
        <p:nvSpPr>
          <p:cNvPr id="3" name="Content Placeholder 2"/>
          <p:cNvSpPr>
            <a:spLocks noGrp="1"/>
          </p:cNvSpPr>
          <p:nvPr>
            <p:ph idx="1"/>
          </p:nvPr>
        </p:nvSpPr>
        <p:spPr>
          <a:xfrm>
            <a:off x="4651963"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6" y="338667"/>
            <a:ext cx="3812645" cy="2429934"/>
          </a:xfrm>
        </p:spPr>
        <p:txBody>
          <a:bodyPr anchor="b">
            <a:normAutofit/>
          </a:bodyPr>
          <a:lstStyle>
            <a:lvl1pPr algn="l">
              <a:defRPr sz="2800" b="0">
                <a:solidFill>
                  <a:srgbClr val="FFFFFF"/>
                </a:solidFill>
              </a:defRPr>
            </a:lvl1pPr>
          </a:lstStyle>
          <a:p>
            <a:r>
              <a:rPr lang="ru-RU" smtClean="0"/>
              <a:t>Образец заголовка</a:t>
            </a:r>
            <a:endParaRPr lang="en-US" dirty="0"/>
          </a:p>
        </p:txBody>
      </p:sp>
      <p:sp>
        <p:nvSpPr>
          <p:cNvPr id="4" name="Text Placeholder 3"/>
          <p:cNvSpPr>
            <a:spLocks noGrp="1"/>
          </p:cNvSpPr>
          <p:nvPr>
            <p:ph type="body" sz="half" idx="2"/>
          </p:nvPr>
        </p:nvSpPr>
        <p:spPr>
          <a:xfrm>
            <a:off x="4868333" y="2785535"/>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5E99B6C3-1C00-489B-BE97-548A02D67B16}" type="datetimeFigureOut">
              <a:rPr lang="ru-RU" smtClean="0"/>
              <a:pPr/>
              <a:t>18.12.2024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19A1EA18-1259-4C31-82CE-884FDA7D606C}" type="slidenum">
              <a:rPr lang="ru-RU" smtClean="0"/>
              <a:pPr/>
              <a:t>‹#›</a:t>
            </a:fld>
            <a:endParaRPr lang="ru-RU"/>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30"/>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4" name="Date Placeholder 3"/>
          <p:cNvSpPr>
            <a:spLocks noGrp="1"/>
          </p:cNvSpPr>
          <p:nvPr>
            <p:ph type="dt" sz="half" idx="2"/>
          </p:nvPr>
        </p:nvSpPr>
        <p:spPr>
          <a:xfrm>
            <a:off x="5163673" y="6250166"/>
            <a:ext cx="3786691" cy="365125"/>
          </a:xfrm>
          <a:prstGeom prst="rect">
            <a:avLst/>
          </a:prstGeom>
        </p:spPr>
        <p:txBody>
          <a:bodyPr vert="horz" lIns="91440" tIns="45720" rIns="91440" bIns="45720" rtlCol="0" anchor="ctr"/>
          <a:lstStyle>
            <a:lvl1pPr algn="r">
              <a:defRPr sz="1000">
                <a:solidFill>
                  <a:schemeClr val="tx2"/>
                </a:solidFill>
              </a:defRPr>
            </a:lvl1pPr>
          </a:lstStyle>
          <a:p>
            <a:fld id="{5E99B6C3-1C00-489B-BE97-548A02D67B16}" type="datetimeFigureOut">
              <a:rPr lang="ru-RU" smtClean="0"/>
              <a:pPr/>
              <a:t>18.12.2024</a:t>
            </a:fld>
            <a:endParaRPr lang="ru-RU"/>
          </a:p>
        </p:txBody>
      </p:sp>
      <p:sp>
        <p:nvSpPr>
          <p:cNvPr id="5" name="Footer Placeholder 4"/>
          <p:cNvSpPr>
            <a:spLocks noGrp="1"/>
          </p:cNvSpPr>
          <p:nvPr>
            <p:ph type="ftr" sz="quarter" idx="3"/>
          </p:nvPr>
        </p:nvSpPr>
        <p:spPr>
          <a:xfrm>
            <a:off x="193640" y="6250166"/>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ru-RU"/>
          </a:p>
        </p:txBody>
      </p:sp>
      <p:sp>
        <p:nvSpPr>
          <p:cNvPr id="6" name="Slide Number Placeholder 5"/>
          <p:cNvSpPr>
            <a:spLocks noGrp="1"/>
          </p:cNvSpPr>
          <p:nvPr>
            <p:ph type="sldNum" sz="quarter" idx="4"/>
          </p:nvPr>
        </p:nvSpPr>
        <p:spPr>
          <a:xfrm>
            <a:off x="3991089" y="6250165"/>
            <a:ext cx="1161827" cy="365125"/>
          </a:xfrm>
          <a:prstGeom prst="rect">
            <a:avLst/>
          </a:prstGeom>
        </p:spPr>
        <p:txBody>
          <a:bodyPr vert="horz" lIns="91440" tIns="45720" rIns="91440" bIns="45720" rtlCol="0" anchor="ctr"/>
          <a:lstStyle>
            <a:lvl1pPr algn="ctr">
              <a:defRPr sz="1000">
                <a:solidFill>
                  <a:schemeClr val="tx2"/>
                </a:solidFill>
              </a:defRPr>
            </a:lvl1pPr>
          </a:lstStyle>
          <a:p>
            <a:fld id="{19A1EA18-1259-4C31-82CE-884FDA7D606C}" type="slidenum">
              <a:rPr lang="ru-RU" smtClean="0"/>
              <a:pPr/>
              <a:t>‹#›</a:t>
            </a:fld>
            <a:endParaRPr lang="ru-RU"/>
          </a:p>
        </p:txBody>
      </p:sp>
      <p:sp>
        <p:nvSpPr>
          <p:cNvPr id="3" name="Text Placeholder 2"/>
          <p:cNvSpPr>
            <a:spLocks noGrp="1"/>
          </p:cNvSpPr>
          <p:nvPr>
            <p:ph type="body" idx="1"/>
          </p:nvPr>
        </p:nvSpPr>
        <p:spPr>
          <a:xfrm>
            <a:off x="872068" y="2675467"/>
            <a:ext cx="7408333" cy="3450696"/>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9.jpg"/><Relationship Id="rId3" Type="http://schemas.microsoft.com/office/2007/relationships/hdphoto" Target="../media/hdphoto1.wdp"/><Relationship Id="rId7" Type="http://schemas.openxmlformats.org/officeDocument/2006/relationships/image" Target="../media/image8.jp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7.jpg"/><Relationship Id="rId11" Type="http://schemas.openxmlformats.org/officeDocument/2006/relationships/image" Target="../media/image12.jpg"/><Relationship Id="rId5" Type="http://schemas.openxmlformats.org/officeDocument/2006/relationships/image" Target="../media/image6.jpg"/><Relationship Id="rId10" Type="http://schemas.openxmlformats.org/officeDocument/2006/relationships/image" Target="../media/image11.jpeg"/><Relationship Id="rId4" Type="http://schemas.openxmlformats.org/officeDocument/2006/relationships/image" Target="../media/image5.jpg"/><Relationship Id="rId9" Type="http://schemas.openxmlformats.org/officeDocument/2006/relationships/image" Target="../media/image10.jpeg"/></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907704" y="548680"/>
            <a:ext cx="6264696" cy="1584176"/>
          </a:xfrm>
        </p:spPr>
        <p:txBody>
          <a:bodyPr>
            <a:normAutofit fontScale="90000"/>
          </a:bodyPr>
          <a:lstStyle/>
          <a:p>
            <a:pPr algn="r"/>
            <a:r>
              <a:rPr lang="ru-RU" b="1" dirty="0" smtClean="0">
                <a:solidFill>
                  <a:srgbClr val="663300"/>
                </a:solidFill>
                <a:effectLst>
                  <a:outerShdw blurRad="38100" dist="38100" dir="2700000" algn="tl">
                    <a:srgbClr val="000000">
                      <a:alpha val="43137"/>
                    </a:srgbClr>
                  </a:outerShdw>
                </a:effectLst>
              </a:rPr>
              <a:t>Нам всем  </a:t>
            </a:r>
            <a:br>
              <a:rPr lang="ru-RU" b="1" dirty="0" smtClean="0">
                <a:solidFill>
                  <a:srgbClr val="663300"/>
                </a:solidFill>
                <a:effectLst>
                  <a:outerShdw blurRad="38100" dist="38100" dir="2700000" algn="tl">
                    <a:srgbClr val="000000">
                      <a:alpha val="43137"/>
                    </a:srgbClr>
                  </a:outerShdw>
                </a:effectLst>
              </a:rPr>
            </a:br>
            <a:r>
              <a:rPr lang="ru-RU" b="1" dirty="0" smtClean="0">
                <a:solidFill>
                  <a:srgbClr val="663300"/>
                </a:solidFill>
                <a:effectLst>
                  <a:outerShdw blurRad="38100" dist="38100" dir="2700000" algn="tl">
                    <a:srgbClr val="000000">
                      <a:alpha val="43137"/>
                    </a:srgbClr>
                  </a:outerShdw>
                </a:effectLst>
              </a:rPr>
              <a:t>ПОВЕЗЛО ДРУГ</a:t>
            </a:r>
            <a:r>
              <a:rPr lang="ru-RU" b="1" dirty="0">
                <a:solidFill>
                  <a:srgbClr val="663300"/>
                </a:solidFill>
                <a:effectLst>
                  <a:outerShdw blurRad="38100" dist="38100" dir="2700000" algn="tl">
                    <a:srgbClr val="000000">
                      <a:alpha val="43137"/>
                    </a:srgbClr>
                  </a:outerShdw>
                </a:effectLst>
              </a:rPr>
              <a:t> </a:t>
            </a:r>
            <a:r>
              <a:rPr lang="ru-RU" b="1" dirty="0" smtClean="0">
                <a:solidFill>
                  <a:srgbClr val="663300"/>
                </a:solidFill>
                <a:effectLst>
                  <a:outerShdw blurRad="38100" dist="38100" dir="2700000" algn="tl">
                    <a:srgbClr val="000000">
                      <a:alpha val="43137"/>
                    </a:srgbClr>
                  </a:outerShdw>
                </a:effectLst>
              </a:rPr>
              <a:t>С  </a:t>
            </a:r>
            <a:r>
              <a:rPr lang="ru-RU" b="1" dirty="0">
                <a:solidFill>
                  <a:srgbClr val="663300"/>
                </a:solidFill>
                <a:effectLst>
                  <a:outerShdw blurRad="38100" dist="38100" dir="2700000" algn="tl">
                    <a:srgbClr val="000000">
                      <a:alpha val="43137"/>
                    </a:srgbClr>
                  </a:outerShdw>
                </a:effectLst>
              </a:rPr>
              <a:t>ДРУГОМ</a:t>
            </a:r>
            <a:r>
              <a:rPr lang="ru-RU" dirty="0">
                <a:effectLst>
                  <a:outerShdw blurRad="38100" dist="38100" dir="2700000" algn="tl">
                    <a:srgbClr val="000000">
                      <a:alpha val="43137"/>
                    </a:srgbClr>
                  </a:outerShdw>
                </a:effectLst>
              </a:rPr>
              <a:t/>
            </a:r>
            <a:br>
              <a:rPr lang="ru-RU" dirty="0">
                <a:effectLst>
                  <a:outerShdw blurRad="38100" dist="38100" dir="2700000" algn="tl">
                    <a:srgbClr val="000000">
                      <a:alpha val="43137"/>
                    </a:srgbClr>
                  </a:outerShdw>
                </a:effectLst>
              </a:rPr>
            </a:br>
            <a:endParaRPr lang="ru-RU" dirty="0">
              <a:effectLst>
                <a:outerShdw blurRad="38100" dist="38100" dir="2700000" algn="tl">
                  <a:srgbClr val="000000">
                    <a:alpha val="43137"/>
                  </a:srgbClr>
                </a:outerShdw>
              </a:effectLst>
            </a:endParaRPr>
          </a:p>
        </p:txBody>
      </p:sp>
      <p:pic>
        <p:nvPicPr>
          <p:cNvPr id="1026" name="Picture 2" descr="C:\Users\Comp\Pictures\Новая папка\126618.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552" y="2218320"/>
            <a:ext cx="7272808" cy="399676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96935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tretch>
            <a:fillRect/>
          </a:stretch>
        </p:blipFill>
        <p:spPr>
          <a:xfrm>
            <a:off x="3275856" y="1124744"/>
            <a:ext cx="2880320" cy="3725215"/>
          </a:xfrm>
          <a:prstGeom prst="rect">
            <a:avLst/>
          </a:prstGeom>
          <a:ln>
            <a:noFill/>
          </a:ln>
          <a:effectLst>
            <a:glow rad="228600">
              <a:schemeClr val="accent3">
                <a:satMod val="175000"/>
                <a:alpha val="40000"/>
              </a:schemeClr>
            </a:glow>
            <a:outerShdw blurRad="292100" dist="139700" dir="2700000" algn="tl" rotWithShape="0">
              <a:srgbClr val="333333">
                <a:alpha val="65000"/>
              </a:srgbClr>
            </a:outerShdw>
          </a:effectLst>
        </p:spPr>
      </p:pic>
      <p:pic>
        <p:nvPicPr>
          <p:cNvPr id="4" name="Рисунок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622728">
            <a:off x="1178561" y="2018083"/>
            <a:ext cx="1938536" cy="1938536"/>
          </a:xfrm>
          <a:prstGeom prst="rect">
            <a:avLst/>
          </a:prstGeom>
          <a:ln>
            <a:noFill/>
          </a:ln>
          <a:effectLst>
            <a:outerShdw blurRad="292100" dist="139700" dir="2700000" algn="tl" rotWithShape="0">
              <a:srgbClr val="333333">
                <a:alpha val="65000"/>
              </a:srgbClr>
            </a:outerShdw>
          </a:effectLst>
        </p:spPr>
      </p:pic>
      <p:pic>
        <p:nvPicPr>
          <p:cNvPr id="5" name="Рисунок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1218800">
            <a:off x="416624" y="4433598"/>
            <a:ext cx="2636912" cy="1757941"/>
          </a:xfrm>
          <a:prstGeom prst="rect">
            <a:avLst/>
          </a:prstGeom>
          <a:ln>
            <a:noFill/>
          </a:ln>
          <a:effectLst>
            <a:outerShdw blurRad="292100" dist="139700" dir="2700000" algn="tl" rotWithShape="0">
              <a:srgbClr val="333333">
                <a:alpha val="65000"/>
              </a:srgbClr>
            </a:outerShdw>
          </a:effectLst>
        </p:spPr>
      </p:pic>
      <p:pic>
        <p:nvPicPr>
          <p:cNvPr id="6" name="Рисунок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61766">
            <a:off x="6804248" y="778947"/>
            <a:ext cx="1905000" cy="1800225"/>
          </a:xfrm>
          <a:prstGeom prst="rect">
            <a:avLst/>
          </a:prstGeom>
          <a:ln>
            <a:noFill/>
          </a:ln>
          <a:effectLst>
            <a:outerShdw blurRad="292100" dist="139700" dir="2700000" algn="tl" rotWithShape="0">
              <a:srgbClr val="333333">
                <a:alpha val="65000"/>
              </a:srgbClr>
            </a:outerShdw>
          </a:effectLst>
        </p:spPr>
      </p:pic>
      <p:pic>
        <p:nvPicPr>
          <p:cNvPr id="7" name="Рисунок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21087763">
            <a:off x="7176293" y="2987351"/>
            <a:ext cx="1304925" cy="1524000"/>
          </a:xfrm>
          <a:prstGeom prst="rect">
            <a:avLst/>
          </a:prstGeom>
          <a:ln>
            <a:noFill/>
          </a:ln>
          <a:effectLst>
            <a:outerShdw blurRad="292100" dist="139700" dir="2700000" algn="tl" rotWithShape="0">
              <a:srgbClr val="333333">
                <a:alpha val="65000"/>
              </a:srgbClr>
            </a:outerShdw>
          </a:effectLst>
        </p:spPr>
      </p:pic>
      <p:pic>
        <p:nvPicPr>
          <p:cNvPr id="8" name="Рисунок 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906620" y="327359"/>
            <a:ext cx="1524000" cy="971550"/>
          </a:xfrm>
          <a:prstGeom prst="rect">
            <a:avLst/>
          </a:prstGeom>
          <a:ln>
            <a:noFill/>
          </a:ln>
          <a:effectLst>
            <a:outerShdw blurRad="292100" dist="139700" dir="2700000" algn="tl" rotWithShape="0">
              <a:srgbClr val="333333">
                <a:alpha val="65000"/>
              </a:srgbClr>
            </a:outerShdw>
          </a:effectLst>
        </p:spPr>
      </p:pic>
      <p:pic>
        <p:nvPicPr>
          <p:cNvPr id="9" name="Рисунок 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1480149">
            <a:off x="6600056" y="5122867"/>
            <a:ext cx="1816768" cy="1209174"/>
          </a:xfrm>
          <a:prstGeom prst="rect">
            <a:avLst/>
          </a:prstGeom>
          <a:ln>
            <a:noFill/>
          </a:ln>
          <a:effectLst>
            <a:outerShdw blurRad="292100" dist="139700" dir="2700000" algn="tl" rotWithShape="0">
              <a:srgbClr val="333333">
                <a:alpha val="65000"/>
              </a:srgbClr>
            </a:outerShdw>
          </a:effectLst>
        </p:spPr>
      </p:pic>
      <p:pic>
        <p:nvPicPr>
          <p:cNvPr id="10" name="Рисунок 9"/>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20164715">
            <a:off x="437999" y="470347"/>
            <a:ext cx="1836316" cy="1308792"/>
          </a:xfrm>
          <a:prstGeom prst="rect">
            <a:avLst/>
          </a:prstGeom>
          <a:ln>
            <a:noFill/>
          </a:ln>
          <a:effectLst>
            <a:outerShdw blurRad="292100" dist="139700" dir="2700000" algn="tl" rotWithShape="0">
              <a:srgbClr val="333333">
                <a:alpha val="65000"/>
              </a:srgbClr>
            </a:outerShdw>
          </a:effectLst>
        </p:spPr>
      </p:pic>
      <p:pic>
        <p:nvPicPr>
          <p:cNvPr id="11" name="Рисунок 10"/>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834187" y="4483976"/>
            <a:ext cx="1763658" cy="1999109"/>
          </a:xfrm>
          <a:prstGeom prst="rect">
            <a:avLst/>
          </a:prstGeom>
        </p:spPr>
      </p:pic>
    </p:spTree>
    <p:extLst>
      <p:ext uri="{BB962C8B-B14F-4D97-AF65-F5344CB8AC3E}">
        <p14:creationId xmlns:p14="http://schemas.microsoft.com/office/powerpoint/2010/main" val="6887706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099" name="Picture 3" descr="C:\Users\Comp\Pictures\big.jpe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4854" t="4790" r="4579" b="19897"/>
          <a:stretch/>
        </p:blipFill>
        <p:spPr bwMode="auto">
          <a:xfrm>
            <a:off x="4355976" y="3356992"/>
            <a:ext cx="3600400" cy="3037838"/>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pic>
        <p:nvPicPr>
          <p:cNvPr id="4100" name="Picture 4" descr="C:\Users\Comp\Pictures\Новая папка\1339517208_x_2a66571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5576" y="1511787"/>
            <a:ext cx="3240360" cy="369040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4101"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61818" y="116632"/>
            <a:ext cx="3320716" cy="3096344"/>
          </a:xfrm>
          <a:prstGeom prst="rect">
            <a:avLst/>
          </a:prstGeom>
          <a:noFill/>
          <a:ln>
            <a:noFill/>
          </a:ln>
          <a:effectLst>
            <a:outerShdw dist="35921" dir="2700000" algn="ctr" rotWithShape="0">
              <a:schemeClr val="bg2"/>
            </a:outerShdw>
            <a:softEdge rad="6350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5964085" y="6309320"/>
            <a:ext cx="3179075" cy="369332"/>
          </a:xfrm>
          <a:prstGeom prst="rect">
            <a:avLst/>
          </a:prstGeom>
          <a:noFill/>
        </p:spPr>
        <p:txBody>
          <a:bodyPr wrap="none" rtlCol="0">
            <a:spAutoFit/>
          </a:bodyPr>
          <a:lstStyle/>
          <a:p>
            <a:r>
              <a:rPr lang="ru-RU" sz="1400" dirty="0" smtClean="0">
                <a:latin typeface="Monotype Corsiva" pitchFamily="66" charset="0"/>
              </a:rPr>
              <a:t>Подготовила педагог-психолог </a:t>
            </a:r>
            <a:r>
              <a:rPr lang="ru-RU" sz="1400" dirty="0" smtClean="0">
                <a:latin typeface="Monotype Corsiva" pitchFamily="66" charset="0"/>
              </a:rPr>
              <a:t>Акулова Д.Р</a:t>
            </a:r>
            <a:r>
              <a:rPr lang="ru-RU" dirty="0" smtClean="0"/>
              <a:t>.</a:t>
            </a:r>
            <a:endParaRPr lang="ru-RU" dirty="0"/>
          </a:p>
        </p:txBody>
      </p:sp>
    </p:spTree>
    <p:extLst>
      <p:ext uri="{BB962C8B-B14F-4D97-AF65-F5344CB8AC3E}">
        <p14:creationId xmlns:p14="http://schemas.microsoft.com/office/powerpoint/2010/main" val="8333329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Объект 1"/>
          <p:cNvSpPr>
            <a:spLocks noGrp="1"/>
          </p:cNvSpPr>
          <p:nvPr>
            <p:ph idx="1"/>
          </p:nvPr>
        </p:nvSpPr>
        <p:spPr>
          <a:xfrm>
            <a:off x="251520" y="1214754"/>
            <a:ext cx="8712968" cy="5643246"/>
          </a:xfrm>
        </p:spPr>
        <p:txBody>
          <a:bodyPr>
            <a:normAutofit fontScale="25000" lnSpcReduction="20000"/>
          </a:bodyPr>
          <a:lstStyle/>
          <a:p>
            <a:pPr marL="0" indent="0" algn="just">
              <a:buNone/>
            </a:pPr>
            <a:r>
              <a:rPr lang="ru-RU" sz="6000" b="1" u="sng" dirty="0">
                <a:solidFill>
                  <a:schemeClr val="tx2">
                    <a:lumMod val="75000"/>
                  </a:schemeClr>
                </a:solidFill>
              </a:rPr>
              <a:t>Немного о любви</a:t>
            </a:r>
          </a:p>
          <a:p>
            <a:pPr algn="just"/>
            <a:r>
              <a:rPr lang="ru-RU" sz="6000" b="1" dirty="0" smtClean="0">
                <a:solidFill>
                  <a:schemeClr val="tx2">
                    <a:lumMod val="75000"/>
                  </a:schemeClr>
                </a:solidFill>
              </a:rPr>
              <a:t>Если </a:t>
            </a:r>
            <a:r>
              <a:rPr lang="ru-RU" sz="6000" b="1" dirty="0">
                <a:solidFill>
                  <a:schemeClr val="tx2">
                    <a:lumMod val="75000"/>
                  </a:schemeClr>
                </a:solidFill>
              </a:rPr>
              <a:t>вас захватила эпидемия любви, не торопитесь вызывать врача. Может быть эта болезнь вам понравится.</a:t>
            </a:r>
          </a:p>
          <a:p>
            <a:pPr algn="just"/>
            <a:r>
              <a:rPr lang="ru-RU" sz="6000" b="1" dirty="0" smtClean="0">
                <a:solidFill>
                  <a:schemeClr val="tx2">
                    <a:lumMod val="75000"/>
                  </a:schemeClr>
                </a:solidFill>
              </a:rPr>
              <a:t>Любовь </a:t>
            </a:r>
            <a:r>
              <a:rPr lang="ru-RU" sz="6000" b="1" dirty="0">
                <a:solidFill>
                  <a:schemeClr val="tx2">
                    <a:lumMod val="75000"/>
                  </a:schemeClr>
                </a:solidFill>
              </a:rPr>
              <a:t>– это цветочное поле вперемешку с минами. Может жахнуть в любой момент.</a:t>
            </a:r>
          </a:p>
          <a:p>
            <a:pPr algn="just"/>
            <a:r>
              <a:rPr lang="ru-RU" sz="6000" b="1" dirty="0" smtClean="0">
                <a:solidFill>
                  <a:schemeClr val="tx2">
                    <a:lumMod val="75000"/>
                  </a:schemeClr>
                </a:solidFill>
              </a:rPr>
              <a:t>Зачем </a:t>
            </a:r>
            <a:r>
              <a:rPr lang="ru-RU" sz="6000" b="1" dirty="0">
                <a:solidFill>
                  <a:schemeClr val="tx2">
                    <a:lumMod val="75000"/>
                  </a:schemeClr>
                </a:solidFill>
              </a:rPr>
              <a:t>спешить с пропиской любви в своей душе? Вначале выдайте ей вид на жительство. </a:t>
            </a:r>
          </a:p>
          <a:p>
            <a:pPr marL="0" indent="0" algn="just">
              <a:buNone/>
            </a:pPr>
            <a:r>
              <a:rPr lang="ru-RU" sz="6000" b="1" u="sng" dirty="0">
                <a:solidFill>
                  <a:schemeClr val="tx2">
                    <a:lumMod val="75000"/>
                  </a:schemeClr>
                </a:solidFill>
              </a:rPr>
              <a:t>Доска объявлений</a:t>
            </a:r>
          </a:p>
          <a:p>
            <a:pPr algn="just"/>
            <a:r>
              <a:rPr lang="ru-RU" sz="6000" b="1" dirty="0" smtClean="0">
                <a:solidFill>
                  <a:schemeClr val="tx2">
                    <a:lumMod val="75000"/>
                  </a:schemeClr>
                </a:solidFill>
              </a:rPr>
              <a:t>Заготовительный </a:t>
            </a:r>
            <a:r>
              <a:rPr lang="ru-RU" sz="6000" b="1" dirty="0">
                <a:solidFill>
                  <a:schemeClr val="tx2">
                    <a:lumMod val="75000"/>
                  </a:schemeClr>
                </a:solidFill>
              </a:rPr>
              <a:t>пункт любви принимает о  населения сырье, заготовки, реакторы любви, горючее любви, сплав любви, пепел любви.</a:t>
            </a:r>
          </a:p>
          <a:p>
            <a:pPr algn="just"/>
            <a:r>
              <a:rPr lang="ru-RU" sz="6000" b="1" dirty="0" smtClean="0">
                <a:solidFill>
                  <a:schemeClr val="tx2">
                    <a:lumMod val="75000"/>
                  </a:schemeClr>
                </a:solidFill>
              </a:rPr>
              <a:t>Ищу </a:t>
            </a:r>
            <a:r>
              <a:rPr lang="ru-RU" sz="6000" b="1" dirty="0">
                <a:solidFill>
                  <a:schemeClr val="tx2">
                    <a:lumMod val="75000"/>
                  </a:schemeClr>
                </a:solidFill>
              </a:rPr>
              <a:t>чайника в любви. Любвеобильная плитка.</a:t>
            </a:r>
          </a:p>
          <a:p>
            <a:pPr algn="just"/>
            <a:r>
              <a:rPr lang="ru-RU" sz="6000" b="1" dirty="0" smtClean="0">
                <a:solidFill>
                  <a:schemeClr val="tx2">
                    <a:lumMod val="75000"/>
                  </a:schemeClr>
                </a:solidFill>
              </a:rPr>
              <a:t>Делаем </a:t>
            </a:r>
            <a:r>
              <a:rPr lang="ru-RU" sz="6000" b="1" dirty="0">
                <a:solidFill>
                  <a:schemeClr val="tx2">
                    <a:lumMod val="75000"/>
                  </a:schemeClr>
                </a:solidFill>
              </a:rPr>
              <a:t>переводы любви с мужского языка на женский и обратно.</a:t>
            </a:r>
          </a:p>
          <a:p>
            <a:pPr algn="just"/>
            <a:r>
              <a:rPr lang="ru-RU" sz="6000" b="1" dirty="0" smtClean="0">
                <a:solidFill>
                  <a:schemeClr val="tx2">
                    <a:lumMod val="75000"/>
                  </a:schemeClr>
                </a:solidFill>
              </a:rPr>
              <a:t>Принимаем </a:t>
            </a:r>
            <a:r>
              <a:rPr lang="ru-RU" sz="6000" b="1" dirty="0">
                <a:solidFill>
                  <a:schemeClr val="tx2">
                    <a:lumMod val="75000"/>
                  </a:schemeClr>
                </a:solidFill>
              </a:rPr>
              <a:t>на хранение любовные чувства. За свежесть чувств ответственности не несем. Холодильники не работают</a:t>
            </a:r>
            <a:r>
              <a:rPr lang="ru-RU" sz="6000" b="1" dirty="0" smtClean="0">
                <a:solidFill>
                  <a:schemeClr val="tx2">
                    <a:lumMod val="75000"/>
                  </a:schemeClr>
                </a:solidFill>
              </a:rPr>
              <a:t>.</a:t>
            </a:r>
            <a:endParaRPr lang="ru-RU" sz="6000" b="1" dirty="0">
              <a:solidFill>
                <a:schemeClr val="tx2">
                  <a:lumMod val="75000"/>
                </a:schemeClr>
              </a:solidFill>
            </a:endParaRPr>
          </a:p>
          <a:p>
            <a:pPr marL="0" indent="0" algn="just">
              <a:buNone/>
            </a:pPr>
            <a:r>
              <a:rPr lang="ru-RU" sz="6000" b="1" u="sng" dirty="0">
                <a:solidFill>
                  <a:schemeClr val="tx2">
                    <a:lumMod val="75000"/>
                  </a:schemeClr>
                </a:solidFill>
              </a:rPr>
              <a:t>Как  избавиться от одиночества?</a:t>
            </a:r>
          </a:p>
          <a:p>
            <a:pPr algn="just"/>
            <a:r>
              <a:rPr lang="ru-RU" sz="6000" b="1" dirty="0" smtClean="0">
                <a:solidFill>
                  <a:schemeClr val="tx2">
                    <a:lumMod val="75000"/>
                  </a:schemeClr>
                </a:solidFill>
              </a:rPr>
              <a:t>Повесьте </a:t>
            </a:r>
            <a:r>
              <a:rPr lang="ru-RU" sz="6000" b="1" dirty="0">
                <a:solidFill>
                  <a:schemeClr val="tx2">
                    <a:lumMod val="75000"/>
                  </a:schemeClr>
                </a:solidFill>
              </a:rPr>
              <a:t>на шею магнит и ходите по кухне из угла в угол. Все кастрюли, чайники. Сковородки, утюги будут с грохотом притягиваться к магниту и отвлекать вас от одиночества.</a:t>
            </a:r>
          </a:p>
          <a:p>
            <a:pPr marL="0" indent="0" algn="just">
              <a:buNone/>
            </a:pPr>
            <a:r>
              <a:rPr lang="ru-RU" sz="6000" b="1" u="sng" dirty="0">
                <a:solidFill>
                  <a:schemeClr val="tx2">
                    <a:lumMod val="75000"/>
                  </a:schemeClr>
                </a:solidFill>
              </a:rPr>
              <a:t>Как поднять настроение, если вас обидели?</a:t>
            </a:r>
          </a:p>
          <a:p>
            <a:pPr algn="just"/>
            <a:r>
              <a:rPr lang="ru-RU" sz="6000" b="1" dirty="0" smtClean="0">
                <a:solidFill>
                  <a:schemeClr val="tx2">
                    <a:lumMod val="75000"/>
                  </a:schemeClr>
                </a:solidFill>
              </a:rPr>
              <a:t>Загоните </a:t>
            </a:r>
            <a:r>
              <a:rPr lang="ru-RU" sz="6000" b="1" dirty="0">
                <a:solidFill>
                  <a:schemeClr val="tx2">
                    <a:lumMod val="75000"/>
                  </a:schemeClr>
                </a:solidFill>
              </a:rPr>
              <a:t>обиду под шкаф и быстро отпилите ножки. Тут вашей обиде каюк!</a:t>
            </a:r>
          </a:p>
          <a:p>
            <a:pPr algn="just"/>
            <a:r>
              <a:rPr lang="ru-RU" sz="6000" b="1" dirty="0" smtClean="0">
                <a:solidFill>
                  <a:schemeClr val="tx2">
                    <a:lumMod val="75000"/>
                  </a:schemeClr>
                </a:solidFill>
              </a:rPr>
              <a:t>Зачем </a:t>
            </a:r>
            <a:r>
              <a:rPr lang="ru-RU" sz="6000" b="1" dirty="0">
                <a:solidFill>
                  <a:schemeClr val="tx2">
                    <a:lumMod val="75000"/>
                  </a:schemeClr>
                </a:solidFill>
              </a:rPr>
              <a:t>принимать все близко к сердцу, когда можно устроить себе </a:t>
            </a:r>
            <a:r>
              <a:rPr lang="ru-RU" sz="6000" b="1" dirty="0" smtClean="0">
                <a:solidFill>
                  <a:schemeClr val="tx2">
                    <a:lumMod val="75000"/>
                  </a:schemeClr>
                </a:solidFill>
              </a:rPr>
              <a:t>не приёмный </a:t>
            </a:r>
            <a:r>
              <a:rPr lang="ru-RU" sz="6000" b="1" dirty="0">
                <a:solidFill>
                  <a:schemeClr val="tx2">
                    <a:lumMod val="75000"/>
                  </a:schemeClr>
                </a:solidFill>
              </a:rPr>
              <a:t>день?</a:t>
            </a:r>
          </a:p>
          <a:p>
            <a:pPr algn="just"/>
            <a:r>
              <a:rPr lang="ru-RU" sz="6000" b="1" dirty="0" smtClean="0">
                <a:solidFill>
                  <a:schemeClr val="tx2">
                    <a:lumMod val="75000"/>
                  </a:schemeClr>
                </a:solidFill>
              </a:rPr>
              <a:t>Представьте </a:t>
            </a:r>
            <a:r>
              <a:rPr lang="ru-RU" sz="6000" b="1" dirty="0">
                <a:solidFill>
                  <a:schemeClr val="tx2">
                    <a:lumMod val="75000"/>
                  </a:schemeClr>
                </a:solidFill>
              </a:rPr>
              <a:t>себе, что обидчик получил задание ЦРУ вывести вас из терпения. В случае успеха он получает  тысячу долларов. Не дайте ему заработать!</a:t>
            </a:r>
          </a:p>
          <a:p>
            <a:pPr marL="0" indent="0" algn="just">
              <a:buNone/>
            </a:pPr>
            <a:r>
              <a:rPr lang="ru-RU" sz="6000" b="1" u="sng" dirty="0">
                <a:solidFill>
                  <a:schemeClr val="tx2">
                    <a:lumMod val="75000"/>
                  </a:schemeClr>
                </a:solidFill>
              </a:rPr>
              <a:t>Как избавиться от страхов и опасений?</a:t>
            </a:r>
          </a:p>
          <a:p>
            <a:pPr algn="just"/>
            <a:r>
              <a:rPr lang="ru-RU" sz="6000" b="1" dirty="0" smtClean="0">
                <a:solidFill>
                  <a:schemeClr val="tx2">
                    <a:lumMod val="75000"/>
                  </a:schemeClr>
                </a:solidFill>
              </a:rPr>
              <a:t>Если </a:t>
            </a:r>
            <a:r>
              <a:rPr lang="ru-RU" sz="6000" b="1" dirty="0">
                <a:solidFill>
                  <a:schemeClr val="tx2">
                    <a:lumMod val="75000"/>
                  </a:schemeClr>
                </a:solidFill>
              </a:rPr>
              <a:t>ваши опасения не дали всходов на асфальте, то они беспочвенны.</a:t>
            </a:r>
          </a:p>
          <a:p>
            <a:pPr algn="just"/>
            <a:r>
              <a:rPr lang="ru-RU" sz="6000" b="1" dirty="0" smtClean="0">
                <a:solidFill>
                  <a:schemeClr val="tx2">
                    <a:lumMod val="75000"/>
                  </a:schemeClr>
                </a:solidFill>
              </a:rPr>
              <a:t>Сведите </a:t>
            </a:r>
            <a:r>
              <a:rPr lang="ru-RU" sz="6000" b="1" dirty="0">
                <a:solidFill>
                  <a:schemeClr val="tx2">
                    <a:lumMod val="75000"/>
                  </a:schemeClr>
                </a:solidFill>
              </a:rPr>
              <a:t>ощущение страха к малюсеньким опасениям. А малюсенькие и погладить можно!</a:t>
            </a:r>
          </a:p>
          <a:p>
            <a:pPr algn="just"/>
            <a:r>
              <a:rPr lang="ru-RU" sz="6000" b="1" dirty="0" smtClean="0">
                <a:solidFill>
                  <a:schemeClr val="tx2">
                    <a:lumMod val="75000"/>
                  </a:schemeClr>
                </a:solidFill>
              </a:rPr>
              <a:t>Чтобы </a:t>
            </a:r>
            <a:r>
              <a:rPr lang="ru-RU" sz="6000" b="1" dirty="0">
                <a:solidFill>
                  <a:schemeClr val="tx2">
                    <a:lumMod val="75000"/>
                  </a:schemeClr>
                </a:solidFill>
              </a:rPr>
              <a:t>ужас не произвел в вашей душе короткого замыкания, заземляйтесь.</a:t>
            </a:r>
          </a:p>
          <a:p>
            <a:endParaRPr lang="ru-RU" dirty="0"/>
          </a:p>
        </p:txBody>
      </p:sp>
      <p:sp>
        <p:nvSpPr>
          <p:cNvPr id="3" name="Заголовок 2"/>
          <p:cNvSpPr>
            <a:spLocks noGrp="1"/>
          </p:cNvSpPr>
          <p:nvPr>
            <p:ph type="title"/>
          </p:nvPr>
        </p:nvSpPr>
        <p:spPr>
          <a:xfrm>
            <a:off x="1043608" y="260648"/>
            <a:ext cx="7560840" cy="936104"/>
          </a:xfrm>
        </p:spPr>
        <p:txBody>
          <a:bodyPr>
            <a:noAutofit/>
          </a:bodyPr>
          <a:lstStyle/>
          <a:p>
            <a:pPr algn="r"/>
            <a:r>
              <a:rPr lang="ru-RU" sz="3200" b="1" i="1" dirty="0">
                <a:solidFill>
                  <a:srgbClr val="663300"/>
                </a:solidFill>
                <a:effectLst>
                  <a:outerShdw blurRad="38100" dist="38100" dir="2700000" algn="tl">
                    <a:srgbClr val="000000">
                      <a:alpha val="43137"/>
                    </a:srgbClr>
                  </a:outerShdw>
                </a:effectLst>
              </a:rPr>
              <a:t>Забавные  советы   </a:t>
            </a:r>
            <a:r>
              <a:rPr lang="ru-RU" sz="3200" b="1" i="1" dirty="0" smtClean="0">
                <a:solidFill>
                  <a:srgbClr val="663300"/>
                </a:solidFill>
                <a:effectLst>
                  <a:outerShdw blurRad="38100" dist="38100" dir="2700000" algn="tl">
                    <a:srgbClr val="000000">
                      <a:alpha val="43137"/>
                    </a:srgbClr>
                  </a:outerShdw>
                </a:effectLst>
              </a:rPr>
              <a:t/>
            </a:r>
            <a:br>
              <a:rPr lang="ru-RU" sz="3200" b="1" i="1" dirty="0" smtClean="0">
                <a:solidFill>
                  <a:srgbClr val="663300"/>
                </a:solidFill>
                <a:effectLst>
                  <a:outerShdw blurRad="38100" dist="38100" dir="2700000" algn="tl">
                    <a:srgbClr val="000000">
                      <a:alpha val="43137"/>
                    </a:srgbClr>
                  </a:outerShdw>
                </a:effectLst>
              </a:rPr>
            </a:br>
            <a:r>
              <a:rPr lang="ru-RU" sz="3200" b="1" i="1" dirty="0" smtClean="0">
                <a:solidFill>
                  <a:srgbClr val="663300"/>
                </a:solidFill>
                <a:effectLst>
                  <a:outerShdw blurRad="38100" dist="38100" dir="2700000" algn="tl">
                    <a:srgbClr val="000000">
                      <a:alpha val="43137"/>
                    </a:srgbClr>
                  </a:outerShdw>
                </a:effectLst>
              </a:rPr>
              <a:t>для   </a:t>
            </a:r>
            <a:r>
              <a:rPr lang="ru-RU" sz="3200" b="1" i="1" dirty="0">
                <a:solidFill>
                  <a:srgbClr val="663300"/>
                </a:solidFill>
                <a:effectLst>
                  <a:outerShdw blurRad="38100" dist="38100" dir="2700000" algn="tl">
                    <a:srgbClr val="000000">
                      <a:alpha val="43137"/>
                    </a:srgbClr>
                  </a:outerShdw>
                </a:effectLst>
              </a:rPr>
              <a:t>детей   и  </a:t>
            </a:r>
            <a:r>
              <a:rPr lang="ru-RU" sz="3200" b="1" i="1" dirty="0" smtClean="0">
                <a:solidFill>
                  <a:srgbClr val="663300"/>
                </a:solidFill>
                <a:effectLst>
                  <a:outerShdw blurRad="38100" dist="38100" dir="2700000" algn="tl">
                    <a:srgbClr val="000000">
                      <a:alpha val="43137"/>
                    </a:srgbClr>
                  </a:outerShdw>
                </a:effectLst>
              </a:rPr>
              <a:t>взрослых</a:t>
            </a:r>
            <a:endParaRPr lang="ru-RU" sz="3200" b="1" i="1" dirty="0">
              <a:solidFill>
                <a:srgbClr val="6633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755402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Объект 1"/>
          <p:cNvSpPr>
            <a:spLocks noGrp="1"/>
          </p:cNvSpPr>
          <p:nvPr>
            <p:ph idx="1"/>
          </p:nvPr>
        </p:nvSpPr>
        <p:spPr>
          <a:xfrm>
            <a:off x="251520" y="836712"/>
            <a:ext cx="8640961" cy="5904656"/>
          </a:xfrm>
        </p:spPr>
        <p:txBody>
          <a:bodyPr>
            <a:noAutofit/>
          </a:bodyPr>
          <a:lstStyle/>
          <a:p>
            <a:pPr marL="0" indent="0" algn="ctr">
              <a:buNone/>
            </a:pPr>
            <a:r>
              <a:rPr lang="ru-RU" sz="1200" b="1" i="1" dirty="0">
                <a:solidFill>
                  <a:schemeClr val="tx2">
                    <a:lumMod val="75000"/>
                  </a:schemeClr>
                </a:solidFill>
              </a:rPr>
              <a:t>В один прекрасный момент все мальчики и девочки становятся юношами и девушками. </a:t>
            </a:r>
            <a:r>
              <a:rPr lang="ru-RU" sz="1200" b="1" i="1" dirty="0" smtClean="0">
                <a:solidFill>
                  <a:schemeClr val="tx2">
                    <a:lumMod val="75000"/>
                  </a:schemeClr>
                </a:solidFill>
              </a:rPr>
              <a:t>И </a:t>
            </a:r>
            <a:r>
              <a:rPr lang="ru-RU" sz="1200" b="1" i="1" dirty="0">
                <a:solidFill>
                  <a:schemeClr val="tx2">
                    <a:lumMod val="75000"/>
                  </a:schemeClr>
                </a:solidFill>
              </a:rPr>
              <a:t>тогда, подчиняясь зову </a:t>
            </a:r>
            <a:endParaRPr lang="ru-RU" sz="1200" b="1" i="1" dirty="0" smtClean="0">
              <a:solidFill>
                <a:schemeClr val="tx2">
                  <a:lumMod val="75000"/>
                </a:schemeClr>
              </a:solidFill>
            </a:endParaRPr>
          </a:p>
          <a:p>
            <a:pPr marL="0" indent="0" algn="ctr">
              <a:buNone/>
            </a:pPr>
            <a:r>
              <a:rPr lang="ru-RU" sz="1200" b="1" i="1" dirty="0" smtClean="0">
                <a:solidFill>
                  <a:schemeClr val="tx2">
                    <a:lumMod val="75000"/>
                  </a:schemeClr>
                </a:solidFill>
              </a:rPr>
              <a:t>гормонов </a:t>
            </a:r>
            <a:r>
              <a:rPr lang="ru-RU" sz="1200" b="1" i="1" dirty="0">
                <a:solidFill>
                  <a:schemeClr val="tx2">
                    <a:lumMod val="75000"/>
                  </a:schemeClr>
                </a:solidFill>
              </a:rPr>
              <a:t>и возрастных изменений, </a:t>
            </a:r>
            <a:r>
              <a:rPr lang="ru-RU" sz="1200" b="1" i="1" dirty="0" smtClean="0">
                <a:solidFill>
                  <a:schemeClr val="tx2">
                    <a:lumMod val="75000"/>
                  </a:schemeClr>
                </a:solidFill>
              </a:rPr>
              <a:t>они </a:t>
            </a:r>
            <a:r>
              <a:rPr lang="ru-RU" sz="1200" b="1" i="1" dirty="0">
                <a:solidFill>
                  <a:schemeClr val="tx2">
                    <a:lumMod val="75000"/>
                  </a:schemeClr>
                </a:solidFill>
              </a:rPr>
              <a:t>стремятся навстречу друг другу.</a:t>
            </a:r>
            <a:endParaRPr lang="ru-RU" sz="1200" b="1" dirty="0">
              <a:solidFill>
                <a:schemeClr val="tx2">
                  <a:lumMod val="75000"/>
                </a:schemeClr>
              </a:solidFill>
            </a:endParaRPr>
          </a:p>
          <a:p>
            <a:pPr marL="0" indent="0" algn="just">
              <a:buNone/>
            </a:pPr>
            <a:r>
              <a:rPr lang="ru-RU" sz="1200" b="1" dirty="0">
                <a:solidFill>
                  <a:schemeClr val="tx2">
                    <a:lumMod val="75000"/>
                  </a:schemeClr>
                </a:solidFill>
              </a:rPr>
              <a:t>       Из жизненного опыта известно, что первая любовь запоминается на всю жизнь. Нередко она бывает несчастной, может надолго выбить человека из равновесия. Иногда настолько, что случаются и трагедии. Но до худших сценариев лучше все-таки не доводить. Для родителей первая любовь их Ромео или Джульетты - это своеобразная проверка на прочность отношений с детьми. Никогда нельзя сказать, какой будет первая любовь ваших повзрослевших детей. Пугаться чувств, возникших у вашего ребенка, не стоит. Все равно рано или поздно подросток влюбится, и случится это помимо вашего на то желания. Вы ведь не можете сказать «нет» весенней грозе или дождю, после которой обязательно появится солнце и небесная радуга. </a:t>
            </a:r>
          </a:p>
          <a:p>
            <a:pPr marL="0" indent="0" algn="just">
              <a:buNone/>
            </a:pPr>
            <a:r>
              <a:rPr lang="ru-RU" sz="1200" b="1" dirty="0">
                <a:solidFill>
                  <a:schemeClr val="tx2">
                    <a:lumMod val="75000"/>
                  </a:schemeClr>
                </a:solidFill>
              </a:rPr>
              <a:t>          Прежде всего, постарайтесь приспособиться к изменениям в поведении сына или дочери. Максимально сдерживайтесь в высказывании своих претензий, держите свое возможное раздражение при себе. Если вы не разделяете вкусов ребенка - молчите. Попробуйте склонить его на откровенный разговор, чтобы понять, что его привлекает в избраннике. Только не забывайте, что разговор и нравоучения - это совершенно разные вещи. Постоянно рассказывайте ребенку: какой он красивый, умный, остроумный, сильный, </a:t>
            </a:r>
            <a:r>
              <a:rPr lang="ru-RU" sz="1200" b="1" dirty="0" smtClean="0">
                <a:solidFill>
                  <a:schemeClr val="tx2">
                    <a:lumMod val="75000"/>
                  </a:schemeClr>
                </a:solidFill>
              </a:rPr>
              <a:t>и т.д</a:t>
            </a:r>
            <a:r>
              <a:rPr lang="ru-RU" sz="1200" b="1" dirty="0">
                <a:solidFill>
                  <a:schemeClr val="tx2">
                    <a:lumMod val="75000"/>
                  </a:schemeClr>
                </a:solidFill>
              </a:rPr>
              <a:t>. Самое главное - хвалить от души. Ребенок должен быть уверен в себе, тогда он не станет </a:t>
            </a:r>
            <a:r>
              <a:rPr lang="ru-RU" sz="1200" b="1" dirty="0" err="1">
                <a:solidFill>
                  <a:schemeClr val="tx2">
                    <a:lumMod val="75000"/>
                  </a:schemeClr>
                </a:solidFill>
              </a:rPr>
              <a:t>самоутверждаться</a:t>
            </a:r>
            <a:r>
              <a:rPr lang="ru-RU" sz="1200" b="1" dirty="0">
                <a:solidFill>
                  <a:schemeClr val="tx2">
                    <a:lumMod val="75000"/>
                  </a:schemeClr>
                </a:solidFill>
              </a:rPr>
              <a:t> за счет окружающих, и будет искать самого достойного избранника. Очень важно деликатно поговорить о контрацепции, даже если вам кажется, что это очень рано. Иначе потом будет очень поздно. Важно вопрос о женитьбе или замужестве перенести на как можно более дальний срок. Ведь ранние браки, по мнению психологов, не так уж и часто бывают счастливыми. Чтобы сохранить счастье в раннем браке, случившемся от первой любви, нужно приложить гораздо больше усилий по сравнению с браками более зрелых пар. Правда, возвышенные порывы юности сопровождаются яркими впечатлениями, красивыми образами, то есть романтикой, которая останется в памяти на всю жизнь. </a:t>
            </a:r>
          </a:p>
          <a:p>
            <a:pPr marL="0" indent="0" algn="just">
              <a:buNone/>
            </a:pPr>
            <a:r>
              <a:rPr lang="ru-RU" sz="1200" b="1" dirty="0">
                <a:solidFill>
                  <a:schemeClr val="tx2">
                    <a:lumMod val="75000"/>
                  </a:schemeClr>
                </a:solidFill>
              </a:rPr>
              <a:t>           Девочки, как известно, чаще мальчиков начинают мечтать о замужестве и готовы пожертвовать всем ради любимого. Так же распространена ситуация, когда старшеклассник-юноша, посещая Интернет, натыкается там на всякие любопытные вещи. И тогда воображение подсказывает ему, каким должен быть объект любви. Нужно объяснить ребенку, что первая любовь - это не обязательно любовь на всю жизнь. И что не стоит идеализировать своего возлюбленного. Что его выбор - не единственный, а избранник, скорее всего, не идеал. А впереди в жизни будет много интересного. Если ваши сын или дочь категорически не соглашается слушаться ваших советов, не давите. Пусть они поступают по-своему. Человек, ошибаясь, приобретает жизненный опыт. Чем больше вы протестуете, тем больше будет желание вашего взрослеющего чада сделать все наоборот. Если вы видите, что любовь состоялась - не пытайтесь поссорить молодых влюбленных. Иначе потом при любом исходе вы будете виноваты. Поэтому постарайтесь если не высказывать свое одобрение или неодобрение, то хотя бы уважать его выбор. </a:t>
            </a:r>
          </a:p>
          <a:p>
            <a:pPr marL="0" indent="0">
              <a:buNone/>
            </a:pPr>
            <a:r>
              <a:rPr lang="ru-RU" sz="1400" b="1" dirty="0"/>
              <a:t> </a:t>
            </a:r>
          </a:p>
        </p:txBody>
      </p:sp>
      <p:sp>
        <p:nvSpPr>
          <p:cNvPr id="3" name="Заголовок 2"/>
          <p:cNvSpPr>
            <a:spLocks noGrp="1"/>
          </p:cNvSpPr>
          <p:nvPr>
            <p:ph type="title"/>
          </p:nvPr>
        </p:nvSpPr>
        <p:spPr>
          <a:xfrm>
            <a:off x="467544" y="116632"/>
            <a:ext cx="8256917" cy="558062"/>
          </a:xfrm>
        </p:spPr>
        <p:txBody>
          <a:bodyPr>
            <a:normAutofit fontScale="90000"/>
          </a:bodyPr>
          <a:lstStyle/>
          <a:p>
            <a:pPr algn="ctr"/>
            <a:r>
              <a:rPr lang="ru-RU" b="1" dirty="0" smtClean="0">
                <a:effectLst/>
              </a:rPr>
              <a:t/>
            </a:r>
            <a:br>
              <a:rPr lang="ru-RU" b="1" dirty="0" smtClean="0">
                <a:effectLst/>
              </a:rPr>
            </a:br>
            <a:r>
              <a:rPr lang="ru-RU" sz="3600" b="1" i="1" dirty="0" smtClean="0">
                <a:solidFill>
                  <a:srgbClr val="663300"/>
                </a:solidFill>
                <a:effectLst>
                  <a:outerShdw blurRad="38100" dist="38100" dir="2700000" algn="tl">
                    <a:srgbClr val="000000">
                      <a:alpha val="43137"/>
                    </a:srgbClr>
                  </a:outerShdw>
                </a:effectLst>
              </a:rPr>
              <a:t>СОВЕТЫ   </a:t>
            </a:r>
            <a:r>
              <a:rPr lang="ru-RU" sz="3600" b="1" i="1" dirty="0">
                <a:solidFill>
                  <a:srgbClr val="663300"/>
                </a:solidFill>
                <a:effectLst>
                  <a:outerShdw blurRad="38100" dist="38100" dir="2700000" algn="tl">
                    <a:srgbClr val="000000">
                      <a:alpha val="43137"/>
                    </a:srgbClr>
                  </a:outerShdw>
                </a:effectLst>
              </a:rPr>
              <a:t>РОДИТЕЛЯМ</a:t>
            </a:r>
            <a:r>
              <a:rPr lang="ru-RU" dirty="0">
                <a:solidFill>
                  <a:srgbClr val="663300"/>
                </a:solidFill>
                <a:effectLst>
                  <a:outerShdw blurRad="38100" dist="38100" dir="2700000" algn="tl">
                    <a:srgbClr val="000000">
                      <a:alpha val="43137"/>
                    </a:srgbClr>
                  </a:outerShdw>
                </a:effectLst>
              </a:rPr>
              <a:t/>
            </a:r>
            <a:br>
              <a:rPr lang="ru-RU" dirty="0">
                <a:solidFill>
                  <a:srgbClr val="663300"/>
                </a:solidFill>
                <a:effectLst>
                  <a:outerShdw blurRad="38100" dist="38100" dir="2700000" algn="tl">
                    <a:srgbClr val="000000">
                      <a:alpha val="43137"/>
                    </a:srgbClr>
                  </a:outerShdw>
                </a:effectLst>
              </a:rPr>
            </a:br>
            <a:endParaRPr lang="ru-RU" dirty="0">
              <a:solidFill>
                <a:srgbClr val="6633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6714262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Объект 1"/>
          <p:cNvSpPr>
            <a:spLocks noGrp="1"/>
          </p:cNvSpPr>
          <p:nvPr>
            <p:ph idx="1"/>
          </p:nvPr>
        </p:nvSpPr>
        <p:spPr>
          <a:xfrm>
            <a:off x="251520" y="1484784"/>
            <a:ext cx="8640960" cy="5014609"/>
          </a:xfrm>
        </p:spPr>
        <p:txBody>
          <a:bodyPr>
            <a:normAutofit fontScale="55000" lnSpcReduction="20000"/>
          </a:bodyPr>
          <a:lstStyle/>
          <a:p>
            <a:pPr marL="0" indent="0" algn="just">
              <a:buNone/>
            </a:pPr>
            <a:r>
              <a:rPr lang="ru-RU" dirty="0" smtClean="0"/>
              <a:t>	</a:t>
            </a:r>
            <a:r>
              <a:rPr lang="ru-RU" sz="2500" b="1" dirty="0" smtClean="0">
                <a:solidFill>
                  <a:schemeClr val="tx2">
                    <a:lumMod val="75000"/>
                  </a:schemeClr>
                </a:solidFill>
              </a:rPr>
              <a:t>Ваш </a:t>
            </a:r>
            <a:r>
              <a:rPr lang="ru-RU" sz="2500" b="1" dirty="0">
                <a:solidFill>
                  <a:schemeClr val="tx2">
                    <a:lumMod val="75000"/>
                  </a:schemeClr>
                </a:solidFill>
              </a:rPr>
              <a:t>ребенок влюбился впервые? Поздравляем – Вам гарантированы бессонные ночи, море переживаний и слез. Ваш ребенок и так издерган постоянными гормональными бурями, которые терзают его неокрепшее тело, а тут еще и это… Ранняя любовь и разочарования подростков неизбежны. Ну что ж, вам придется взять себя в руки и стать ему опорой и надеждой в мире бушующих страстей. Ваш подросток в это тяжкое время крайне чувствителен и подвержен эмоциональным срывам. Ему сейчас так тяжело! Он не освоился еще со свалившейся на него независимостью, за которую он так упорно с Вами воевал, а тут пришла она – ЛЮБОВЬ. Самая первая, самая волнующая, та, что, кажется, будет длиться вечно… Он еще не ведает, что таких Любовей у него будет воз и тележка, и что это только проба сил на пути к взрослению, и, что скорее всего его постигнет разочарование, что предмет нежных чувств окажется немного не таким, как представлялось, и что… да еще много всего случится с ним на его пути.</a:t>
            </a:r>
          </a:p>
          <a:p>
            <a:pPr marL="0" indent="0" algn="just">
              <a:buNone/>
            </a:pPr>
            <a:r>
              <a:rPr lang="ru-RU" sz="2500" b="1" dirty="0" smtClean="0">
                <a:solidFill>
                  <a:schemeClr val="tx2">
                    <a:lumMod val="75000"/>
                  </a:schemeClr>
                </a:solidFill>
              </a:rPr>
              <a:t>	И </a:t>
            </a:r>
            <a:r>
              <a:rPr lang="ru-RU" sz="2500" b="1" dirty="0">
                <a:solidFill>
                  <a:schemeClr val="tx2">
                    <a:lumMod val="75000"/>
                  </a:schemeClr>
                </a:solidFill>
              </a:rPr>
              <a:t>Вы должны быть рядом, и подставить плечо, и выслушать, и посочувствовать, и налить горячего чаю, и посетовать на судьбу, и быть целиком и полностью на его стороне. Все это Вы должны сделать потому, что Вы – самые близкие и родные ему люди, и к кому еще он может обратиться за сочувствием и пониманием, если не к Вам. Именно Вы должны быть всегда начеку и не позволить совершить непоправимое, и оттащить от края пропасти, и отругать, если будет необходимо, и привести в чувство, и призвать к ответственности. Все это Вы должны потому, что Вы за него в ответе.</a:t>
            </a:r>
          </a:p>
          <a:p>
            <a:pPr marL="0" indent="0" algn="just">
              <a:buNone/>
            </a:pPr>
            <a:r>
              <a:rPr lang="ru-RU" sz="2500" b="1" dirty="0" smtClean="0">
                <a:solidFill>
                  <a:schemeClr val="tx2">
                    <a:lumMod val="75000"/>
                  </a:schemeClr>
                </a:solidFill>
              </a:rPr>
              <a:t>	В </a:t>
            </a:r>
            <a:r>
              <a:rPr lang="ru-RU" sz="2500" b="1" dirty="0">
                <a:solidFill>
                  <a:schemeClr val="tx2">
                    <a:lumMod val="75000"/>
                  </a:schemeClr>
                </a:solidFill>
              </a:rPr>
              <a:t>школе все мы получили начальные знания по анатомии. Но скажите честно – кто из Вас ими по‑настоящему ими воспользовался? Постижение человеческой анатомии, особенно анатомии противоположного пола, происходит из таинственного шепотка подружек на переменках, из басовитых разговоров юношей во время перекуров на школьном дворе, и почти никогда в разговоре с родителями. Да и кто осмелится задать маме вопрос про «то самое…»? да ни в жизни! Лучше смерть, немедленная и ужасная! Нам было стыдно. Нынешним детям при всей их раскованности тоже ужасно стыдно говорить с родителями об «этом». Но мы должны понимать, что от того, где и как наш ребенок получит свои самые первые знания о противоположном поле, зависит вся его дальнейшая жизнь, потому что исправить ошибки, если они совершены, практически невозможно. Но в принципе это вполне возможно, особенно если ребенок уверен, что его чувства не растопчут и никто не будет смеяться над ними.</a:t>
            </a:r>
          </a:p>
          <a:p>
            <a:pPr algn="just"/>
            <a:endParaRPr lang="ru-RU" dirty="0"/>
          </a:p>
        </p:txBody>
      </p:sp>
      <p:sp>
        <p:nvSpPr>
          <p:cNvPr id="3" name="Заголовок 2"/>
          <p:cNvSpPr>
            <a:spLocks noGrp="1"/>
          </p:cNvSpPr>
          <p:nvPr>
            <p:ph type="title"/>
          </p:nvPr>
        </p:nvSpPr>
        <p:spPr>
          <a:xfrm>
            <a:off x="899592" y="476672"/>
            <a:ext cx="7499176" cy="828328"/>
          </a:xfrm>
        </p:spPr>
        <p:txBody>
          <a:bodyPr>
            <a:noAutofit/>
          </a:bodyPr>
          <a:lstStyle/>
          <a:p>
            <a:pPr algn="ctr"/>
            <a:r>
              <a:rPr lang="ru-RU" sz="3200" b="1" i="1" dirty="0">
                <a:solidFill>
                  <a:srgbClr val="663300"/>
                </a:solidFill>
                <a:effectLst>
                  <a:outerShdw blurRad="38100" dist="38100" dir="2700000" algn="tl">
                    <a:srgbClr val="000000">
                      <a:alpha val="43137"/>
                    </a:srgbClr>
                  </a:outerShdw>
                </a:effectLst>
              </a:rPr>
              <a:t>Ранняя любовь и разочарования подростков</a:t>
            </a:r>
            <a:r>
              <a:rPr lang="ru-RU" sz="3200" dirty="0"/>
              <a:t/>
            </a:r>
            <a:br>
              <a:rPr lang="ru-RU" sz="3200" dirty="0"/>
            </a:br>
            <a:endParaRPr lang="ru-RU" sz="3200" dirty="0"/>
          </a:p>
        </p:txBody>
      </p:sp>
    </p:spTree>
    <p:extLst>
      <p:ext uri="{BB962C8B-B14F-4D97-AF65-F5344CB8AC3E}">
        <p14:creationId xmlns:p14="http://schemas.microsoft.com/office/powerpoint/2010/main" val="2488100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Объект 1"/>
          <p:cNvSpPr>
            <a:spLocks noGrp="1"/>
          </p:cNvSpPr>
          <p:nvPr>
            <p:ph idx="1"/>
          </p:nvPr>
        </p:nvSpPr>
        <p:spPr>
          <a:xfrm>
            <a:off x="251520" y="1052736"/>
            <a:ext cx="8640960" cy="5940660"/>
          </a:xfrm>
        </p:spPr>
        <p:txBody>
          <a:bodyPr>
            <a:normAutofit fontScale="40000" lnSpcReduction="20000"/>
          </a:bodyPr>
          <a:lstStyle/>
          <a:p>
            <a:pPr marL="0" indent="0" algn="just">
              <a:buNone/>
            </a:pPr>
            <a:r>
              <a:rPr lang="ru-RU" dirty="0" smtClean="0"/>
              <a:t>	</a:t>
            </a:r>
            <a:r>
              <a:rPr lang="ru-RU" sz="3000" dirty="0" smtClean="0"/>
              <a:t> </a:t>
            </a:r>
            <a:r>
              <a:rPr lang="ru-RU" sz="3000" b="1" dirty="0">
                <a:solidFill>
                  <a:schemeClr val="tx2">
                    <a:lumMod val="75000"/>
                  </a:schemeClr>
                </a:solidFill>
              </a:rPr>
              <a:t>Первыми свое влечение к противоположному полу проявляют, как ни странно, мальчики. И это большая проблема, если мальчика не научить ухаживать. Вся юношеская грубость – от этого неумения, и еще – внимание, папы – от того, что отец в семье перестал оказывать знаки внимания матери. К тому же они боятся остракизма со стороны сверстников. Позже, когда иметь подружку становится почетным, мальчишки наоборот, начинают бахвалиться и придумывать себе несуществующие победы. Девочки, как существа гораздо более сообразительные, умеют разглядеть за мальчишечьей грубостью замаскированные нежные чувства. Поэтому, когда мальчишки обходят своим «вниманием» какую‑нибудь девочку, она чувствует себя оскорбленной, и сама частенько провоцирует мальчика на проявление хоть какого‑то внимания по отношению к себе.</a:t>
            </a:r>
          </a:p>
          <a:p>
            <a:pPr marL="0" indent="0" algn="just">
              <a:buNone/>
            </a:pPr>
            <a:r>
              <a:rPr lang="ru-RU" sz="3000" b="1" dirty="0">
                <a:solidFill>
                  <a:schemeClr val="tx2">
                    <a:lumMod val="75000"/>
                  </a:schemeClr>
                </a:solidFill>
              </a:rPr>
              <a:t>	</a:t>
            </a:r>
            <a:r>
              <a:rPr lang="ru-RU" sz="3000" b="1" dirty="0" smtClean="0">
                <a:solidFill>
                  <a:schemeClr val="tx2">
                    <a:lumMod val="75000"/>
                  </a:schemeClr>
                </a:solidFill>
              </a:rPr>
              <a:t>Та </a:t>
            </a:r>
            <a:r>
              <a:rPr lang="ru-RU" sz="3000" b="1" dirty="0">
                <a:solidFill>
                  <a:schemeClr val="tx2">
                    <a:lumMod val="75000"/>
                  </a:schemeClr>
                </a:solidFill>
              </a:rPr>
              <a:t>самая «дружба», которой так опасаются родители и учителя, на самом деле редко может представлять собой опасность. Такая дружба дает ребенку бесценный опыт общения с противоположным полом, преподносит уроки заботы, терпимости к недостаткам и заботы о близком и любимом человеке. Но наши дети совершенные дилетанты в вопросах любви и дружбы. Как подойти, что сказать, о чем вообще говорить с предметом? Они краснеют, бледнеют, начинают заикаться и прямо на глазах вполне умненькие мальчики и девочки превращаются в невразумительно мычащих, потеющих субъектов. Нам с вами сейчас смешно даже думать об этих мелочах, мы уже опытные и умелые, мы все знаем. Но наши дети ничего об это мне знают. Надо им помочь, объяснить.</a:t>
            </a:r>
          </a:p>
          <a:p>
            <a:pPr marL="0" indent="0" algn="just">
              <a:buNone/>
            </a:pPr>
            <a:r>
              <a:rPr lang="ru-RU" sz="3000" b="1" dirty="0" smtClean="0">
                <a:solidFill>
                  <a:schemeClr val="tx2">
                    <a:lumMod val="75000"/>
                  </a:schemeClr>
                </a:solidFill>
              </a:rPr>
              <a:t>	Лучше</a:t>
            </a:r>
            <a:r>
              <a:rPr lang="ru-RU" sz="3000" b="1" dirty="0">
                <a:solidFill>
                  <a:schemeClr val="tx2">
                    <a:lumMod val="75000"/>
                  </a:schemeClr>
                </a:solidFill>
              </a:rPr>
              <a:t>, когда сыну все рассказывает отец, чем какой‑то сомнительный приятель из соседнего двора. А может и мать, если ей удастся в тактичной форме объяснить сыну, как следует ухаживать, разговаривать, реагировать на различные знаки от девочки.</a:t>
            </a:r>
          </a:p>
          <a:p>
            <a:pPr marL="0" indent="0" algn="just">
              <a:buNone/>
            </a:pPr>
            <a:r>
              <a:rPr lang="ru-RU" sz="3000" b="1" dirty="0" smtClean="0">
                <a:solidFill>
                  <a:schemeClr val="tx2">
                    <a:lumMod val="75000"/>
                  </a:schemeClr>
                </a:solidFill>
              </a:rPr>
              <a:t>	У </a:t>
            </a:r>
            <a:r>
              <a:rPr lang="ru-RU" sz="3000" b="1" dirty="0">
                <a:solidFill>
                  <a:schemeClr val="tx2">
                    <a:lumMod val="75000"/>
                  </a:schemeClr>
                </a:solidFill>
              </a:rPr>
              <a:t>детей возникает масса вопросов по поводу взаимоотношений с противоположным полом, и как бы нам ни было лень и неудобно, мы с Вами, обязаны просвещать наших детей. Причем не столько на физиологические темы, а по поводу того, что такое любовь и как это сочетается с сексом. Вы думаете, что все подростки испорчены? Неправда – это все напускное. Они жутко обеспокоены не столько самими отношениями, сколько своими переживаниями и эмоциями, возникающими в процессе общения. </a:t>
            </a:r>
          </a:p>
          <a:p>
            <a:pPr marL="0" indent="0" algn="just">
              <a:buNone/>
            </a:pPr>
            <a:r>
              <a:rPr lang="ru-RU" sz="3000" b="1" dirty="0" smtClean="0">
                <a:solidFill>
                  <a:schemeClr val="tx2">
                    <a:lumMod val="75000"/>
                  </a:schemeClr>
                </a:solidFill>
              </a:rPr>
              <a:t>	Подросток </a:t>
            </a:r>
            <a:r>
              <a:rPr lang="ru-RU" sz="3000" b="1" dirty="0">
                <a:solidFill>
                  <a:schemeClr val="tx2">
                    <a:lumMod val="75000"/>
                  </a:schemeClr>
                </a:solidFill>
              </a:rPr>
              <a:t>зачастую любит не предмет своей любви, а свою любовь к предмету. Звучит дико, но это правда. На самом деле, истинная любовь у подростков бывает крайне редко. Это связано с тем, что несмотря на физические параметры, сравнимые с ними же у взрослых, эмоциональное и интеллектуальное развитие подростков несколько запаздывает. Любовью подростки иногда называют каждое новое свое увлечение, привязанность. Они придумывают и строго соблюдают ритуал – телефонные звонки, длящиеся порой по нескольку часов, записочки, провожание домой после школы, совместные прогулки в парке за руки, первые, совсем робкие поцелуи, первые, самые нежные объятья, все самое первое, а значит, самое важное, потому что так больше не будет никогда.</a:t>
            </a:r>
          </a:p>
          <a:p>
            <a:pPr marL="0" indent="0" algn="just">
              <a:buNone/>
            </a:pPr>
            <a:r>
              <a:rPr lang="ru-RU" sz="3000" b="1" dirty="0" smtClean="0">
                <a:solidFill>
                  <a:schemeClr val="tx2">
                    <a:lumMod val="75000"/>
                  </a:schemeClr>
                </a:solidFill>
              </a:rPr>
              <a:t>	Есть </a:t>
            </a:r>
            <a:r>
              <a:rPr lang="ru-RU" sz="3000" b="1" dirty="0">
                <a:solidFill>
                  <a:schemeClr val="tx2">
                    <a:lumMod val="75000"/>
                  </a:schemeClr>
                </a:solidFill>
              </a:rPr>
              <a:t>семьи, в которых родители и дети говорят о тех вещах, которые считают важными, что первый опыт – это то, что они будут помнить всю жизнь и нужно постараться сделать так, чтобы он запомнился не стыдом и отвращением, а тем, что человек понял ВСЮ ПОЛНОТУ ЛЮБВИ И ДОВЕРИЯ. Что пьяная компания, случайный партнер, неподходящее место и желание просто набраться опыта с этим -  несовместимы. Всегда можно подождать и СДЕЛАТЬ ТАК, КАК МЕЧТАЛОСЬ. </a:t>
            </a:r>
          </a:p>
        </p:txBody>
      </p:sp>
      <p:sp>
        <p:nvSpPr>
          <p:cNvPr id="3" name="Заголовок 2"/>
          <p:cNvSpPr>
            <a:spLocks noGrp="1"/>
          </p:cNvSpPr>
          <p:nvPr>
            <p:ph type="title"/>
          </p:nvPr>
        </p:nvSpPr>
        <p:spPr>
          <a:xfrm>
            <a:off x="539552" y="404664"/>
            <a:ext cx="8229600" cy="864096"/>
          </a:xfrm>
        </p:spPr>
        <p:txBody>
          <a:bodyPr>
            <a:noAutofit/>
          </a:bodyPr>
          <a:lstStyle/>
          <a:p>
            <a:pPr algn="ctr"/>
            <a:r>
              <a:rPr lang="ru-RU" sz="3200" b="1" i="1" dirty="0">
                <a:solidFill>
                  <a:srgbClr val="663300"/>
                </a:solidFill>
                <a:effectLst>
                  <a:outerShdw blurRad="38100" dist="38100" dir="2700000" algn="tl">
                    <a:srgbClr val="000000">
                      <a:alpha val="43137"/>
                    </a:srgbClr>
                  </a:outerShdw>
                </a:effectLst>
              </a:rPr>
              <a:t>Первое влечение</a:t>
            </a:r>
            <a:r>
              <a:rPr lang="ru-RU" dirty="0">
                <a:effectLst/>
              </a:rPr>
              <a:t/>
            </a:r>
            <a:br>
              <a:rPr lang="ru-RU" dirty="0">
                <a:effectLst/>
              </a:rPr>
            </a:br>
            <a:endParaRPr lang="ru-RU" dirty="0"/>
          </a:p>
        </p:txBody>
      </p:sp>
    </p:spTree>
    <p:extLst>
      <p:ext uri="{BB962C8B-B14F-4D97-AF65-F5344CB8AC3E}">
        <p14:creationId xmlns:p14="http://schemas.microsoft.com/office/powerpoint/2010/main" val="39549076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Объект 1"/>
          <p:cNvSpPr>
            <a:spLocks noGrp="1"/>
          </p:cNvSpPr>
          <p:nvPr>
            <p:ph idx="1"/>
          </p:nvPr>
        </p:nvSpPr>
        <p:spPr>
          <a:xfrm>
            <a:off x="251520" y="1484784"/>
            <a:ext cx="8640960" cy="5508611"/>
          </a:xfrm>
        </p:spPr>
        <p:txBody>
          <a:bodyPr>
            <a:normAutofit fontScale="55000" lnSpcReduction="20000"/>
          </a:bodyPr>
          <a:lstStyle/>
          <a:p>
            <a:pPr marL="301943" lvl="1" indent="0">
              <a:buNone/>
            </a:pPr>
            <a:r>
              <a:rPr lang="ru-RU" sz="2400" dirty="0" smtClean="0"/>
              <a:t>	</a:t>
            </a:r>
            <a:r>
              <a:rPr lang="ru-RU" sz="3100" b="1" dirty="0" smtClean="0"/>
              <a:t>Любовь </a:t>
            </a:r>
            <a:r>
              <a:rPr lang="ru-RU" sz="3100" b="1" dirty="0"/>
              <a:t>к ребёнку заключается в выражении нежности, ласки и заботы со стороны родителей. Родительская любовь, возможно, самая искренняя, потому что она основана на сознательных и безграничных самопожертвовании и самоотдаче родителей.</a:t>
            </a:r>
          </a:p>
          <a:p>
            <a:pPr marL="0" indent="0">
              <a:buNone/>
            </a:pPr>
            <a:r>
              <a:rPr lang="ru-RU" sz="3100" b="1" dirty="0" smtClean="0"/>
              <a:t>	Родительский </a:t>
            </a:r>
            <a:r>
              <a:rPr lang="ru-RU" sz="3100" b="1" dirty="0"/>
              <a:t>инстинкт иногда бывает слишком охранительно-защитным, даже когда это может отрицательно сказаться на ребёнке. Современные психологи отмечают наиболее типичные проявления «</a:t>
            </a:r>
            <a:r>
              <a:rPr lang="ru-RU" sz="3100" b="1" dirty="0" err="1"/>
              <a:t>сверхлюбви</a:t>
            </a:r>
            <a:r>
              <a:rPr lang="ru-RU" sz="3100" b="1" dirty="0"/>
              <a:t>»:</a:t>
            </a:r>
          </a:p>
          <a:p>
            <a:pPr marL="0" indent="0">
              <a:buNone/>
            </a:pPr>
            <a:r>
              <a:rPr lang="ru-RU" sz="3100" b="1" dirty="0" smtClean="0"/>
              <a:t>	Любить </a:t>
            </a:r>
            <a:r>
              <a:rPr lang="ru-RU" sz="3100" b="1" dirty="0"/>
              <a:t>— всё разрешать ребенку, предоставлять ему полную свободу.</a:t>
            </a:r>
          </a:p>
          <a:p>
            <a:pPr marL="0" indent="0">
              <a:buNone/>
            </a:pPr>
            <a:r>
              <a:rPr lang="ru-RU" sz="3100" b="1" dirty="0" smtClean="0"/>
              <a:t>	Любить </a:t>
            </a:r>
            <a:r>
              <a:rPr lang="ru-RU" sz="3100" b="1" dirty="0"/>
              <a:t>— всё делать за ребенка, материально его обеспечивать.</a:t>
            </a:r>
          </a:p>
          <a:p>
            <a:pPr marL="0" indent="0">
              <a:buNone/>
            </a:pPr>
            <a:r>
              <a:rPr lang="ru-RU" sz="3100" b="1" dirty="0" smtClean="0"/>
              <a:t>	Любить </a:t>
            </a:r>
            <a:r>
              <a:rPr lang="ru-RU" sz="3100" b="1" dirty="0"/>
              <a:t>— неусыпно контролировать каждый его шаг, каждое его действие.</a:t>
            </a:r>
          </a:p>
          <a:p>
            <a:pPr marL="0" indent="0">
              <a:buNone/>
            </a:pPr>
            <a:r>
              <a:rPr lang="ru-RU" sz="3100" b="1" dirty="0" smtClean="0"/>
              <a:t>	Любить </a:t>
            </a:r>
            <a:r>
              <a:rPr lang="ru-RU" sz="3100" b="1" dirty="0"/>
              <a:t>— постоянно выражать свои чувства к ребенку, обнимать, целовать его.</a:t>
            </a:r>
          </a:p>
          <a:p>
            <a:pPr marL="0" indent="0">
              <a:buNone/>
            </a:pPr>
            <a:r>
              <a:rPr lang="ru-RU" sz="3100" b="1" dirty="0" smtClean="0"/>
              <a:t>	Любить </a:t>
            </a:r>
            <a:r>
              <a:rPr lang="ru-RU" sz="3100" b="1" dirty="0"/>
              <a:t>«за что-то»: за успехи, за похвалу окружающих, за какие-либо достоинства.</a:t>
            </a:r>
          </a:p>
          <a:p>
            <a:pPr marL="0" indent="0">
              <a:buNone/>
            </a:pPr>
            <a:r>
              <a:rPr lang="ru-RU" sz="3100" b="1" dirty="0" smtClean="0"/>
              <a:t>	Родительская </a:t>
            </a:r>
            <a:r>
              <a:rPr lang="ru-RU" sz="3100" b="1" dirty="0"/>
              <a:t>любовь должна сохранять себя от двух опасных крайностей: «слепого самопожертвования» и от «чрезмерной опеки». В первом случае в сознании ребенка система смешивается нравственных ценностей, порождаются эгоцентризм в отношении к другим людям и </a:t>
            </a:r>
            <a:r>
              <a:rPr lang="ru-RU" sz="3100" b="1" dirty="0" smtClean="0"/>
              <a:t>«</a:t>
            </a:r>
            <a:r>
              <a:rPr lang="ru-RU" sz="3100" b="1" dirty="0" err="1" smtClean="0"/>
              <a:t>потребительство</a:t>
            </a:r>
            <a:r>
              <a:rPr lang="ru-RU" sz="3100" b="1" dirty="0" smtClean="0"/>
              <a:t>» </a:t>
            </a:r>
            <a:r>
              <a:rPr lang="ru-RU" sz="3100" b="1" dirty="0"/>
              <a:t>в отношении с родителями.</a:t>
            </a:r>
          </a:p>
          <a:p>
            <a:pPr marL="0" indent="0">
              <a:buNone/>
            </a:pPr>
            <a:r>
              <a:rPr lang="ru-RU" sz="3100" b="1" dirty="0" smtClean="0"/>
              <a:t>	От </a:t>
            </a:r>
            <a:r>
              <a:rPr lang="ru-RU" sz="3100" b="1" dirty="0"/>
              <a:t>количества полученной родительской любви больше, чем от чего-либо другого, зависит становление личности, потому что «родительская любовь дает детям чувство защищенности, жизненной опоры, делает их сильнее и увереннее. Если ребенка любят в детстве, он и сам будет способен любить»</a:t>
            </a:r>
          </a:p>
          <a:p>
            <a:endParaRPr lang="ru-RU" dirty="0"/>
          </a:p>
        </p:txBody>
      </p:sp>
      <p:sp>
        <p:nvSpPr>
          <p:cNvPr id="3" name="Заголовок 2"/>
          <p:cNvSpPr>
            <a:spLocks noGrp="1"/>
          </p:cNvSpPr>
          <p:nvPr>
            <p:ph type="title"/>
          </p:nvPr>
        </p:nvSpPr>
        <p:spPr>
          <a:xfrm>
            <a:off x="755576" y="620688"/>
            <a:ext cx="7931224" cy="792088"/>
          </a:xfrm>
        </p:spPr>
        <p:txBody>
          <a:bodyPr>
            <a:normAutofit fontScale="90000"/>
          </a:bodyPr>
          <a:lstStyle/>
          <a:p>
            <a:pPr algn="ctr"/>
            <a:r>
              <a:rPr lang="ru-RU" sz="3600" b="1" i="1" dirty="0">
                <a:solidFill>
                  <a:srgbClr val="663300"/>
                </a:solidFill>
                <a:effectLst>
                  <a:outerShdw blurRad="38100" dist="38100" dir="2700000" algn="tl">
                    <a:srgbClr val="000000">
                      <a:alpha val="43137"/>
                    </a:srgbClr>
                  </a:outerShdw>
                </a:effectLst>
              </a:rPr>
              <a:t>Проявления и крайности </a:t>
            </a:r>
            <a:r>
              <a:rPr lang="ru-RU" sz="3600" b="1" i="1" dirty="0" smtClean="0">
                <a:solidFill>
                  <a:srgbClr val="663300"/>
                </a:solidFill>
                <a:effectLst>
                  <a:outerShdw blurRad="38100" dist="38100" dir="2700000" algn="tl">
                    <a:srgbClr val="000000">
                      <a:alpha val="43137"/>
                    </a:srgbClr>
                  </a:outerShdw>
                </a:effectLst>
              </a:rPr>
              <a:t/>
            </a:r>
            <a:br>
              <a:rPr lang="ru-RU" sz="3600" b="1" i="1" dirty="0" smtClean="0">
                <a:solidFill>
                  <a:srgbClr val="663300"/>
                </a:solidFill>
                <a:effectLst>
                  <a:outerShdw blurRad="38100" dist="38100" dir="2700000" algn="tl">
                    <a:srgbClr val="000000">
                      <a:alpha val="43137"/>
                    </a:srgbClr>
                  </a:outerShdw>
                </a:effectLst>
              </a:rPr>
            </a:br>
            <a:r>
              <a:rPr lang="ru-RU" sz="3600" b="1" i="1" dirty="0" smtClean="0">
                <a:solidFill>
                  <a:srgbClr val="663300"/>
                </a:solidFill>
                <a:effectLst>
                  <a:outerShdw blurRad="38100" dist="38100" dir="2700000" algn="tl">
                    <a:srgbClr val="000000">
                      <a:alpha val="43137"/>
                    </a:srgbClr>
                  </a:outerShdw>
                </a:effectLst>
              </a:rPr>
              <a:t>родительской </a:t>
            </a:r>
            <a:r>
              <a:rPr lang="ru-RU" sz="3600" b="1" i="1" dirty="0">
                <a:solidFill>
                  <a:srgbClr val="663300"/>
                </a:solidFill>
                <a:effectLst>
                  <a:outerShdw blurRad="38100" dist="38100" dir="2700000" algn="tl">
                    <a:srgbClr val="000000">
                      <a:alpha val="43137"/>
                    </a:srgbClr>
                  </a:outerShdw>
                </a:effectLst>
              </a:rPr>
              <a:t>любви</a:t>
            </a:r>
            <a:r>
              <a:rPr lang="ru-RU" b="1" i="1" dirty="0">
                <a:effectLst/>
              </a:rPr>
              <a:t/>
            </a:r>
            <a:br>
              <a:rPr lang="ru-RU" b="1" i="1" dirty="0">
                <a:effectLst/>
              </a:rPr>
            </a:br>
            <a:endParaRPr lang="ru-RU" dirty="0"/>
          </a:p>
        </p:txBody>
      </p:sp>
    </p:spTree>
    <p:extLst>
      <p:ext uri="{BB962C8B-B14F-4D97-AF65-F5344CB8AC3E}">
        <p14:creationId xmlns:p14="http://schemas.microsoft.com/office/powerpoint/2010/main" val="25587609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Объект 1"/>
          <p:cNvSpPr>
            <a:spLocks noGrp="1"/>
          </p:cNvSpPr>
          <p:nvPr>
            <p:ph idx="1"/>
          </p:nvPr>
        </p:nvSpPr>
        <p:spPr>
          <a:xfrm>
            <a:off x="251520" y="1349388"/>
            <a:ext cx="8640960" cy="5508612"/>
          </a:xfrm>
        </p:spPr>
        <p:txBody>
          <a:bodyPr>
            <a:normAutofit fontScale="32500" lnSpcReduction="20000"/>
          </a:bodyPr>
          <a:lstStyle/>
          <a:p>
            <a:pPr marL="0" indent="0" algn="just">
              <a:buNone/>
            </a:pPr>
            <a:r>
              <a:rPr lang="ru-RU" dirty="0" smtClean="0"/>
              <a:t>	</a:t>
            </a:r>
            <a:r>
              <a:rPr lang="ru-RU" sz="3700" b="1" dirty="0" smtClean="0"/>
              <a:t>Жило </a:t>
            </a:r>
            <a:r>
              <a:rPr lang="ru-RU" sz="3700" b="1" dirty="0"/>
              <a:t>было на свете Нечто. Оно тихонько жило в глубине души. И, в общем-то, никому не мешало. </a:t>
            </a:r>
          </a:p>
          <a:p>
            <a:pPr marL="0" indent="0" algn="just">
              <a:buNone/>
            </a:pPr>
            <a:r>
              <a:rPr lang="ru-RU" sz="3700" b="1" dirty="0" smtClean="0"/>
              <a:t>	Однажды </a:t>
            </a:r>
            <a:r>
              <a:rPr lang="ru-RU" sz="3700" b="1" dirty="0"/>
              <a:t>в душу зашло Чувство. Это было давно. Чувство </a:t>
            </a:r>
            <a:r>
              <a:rPr lang="ru-RU" sz="3700" b="1" dirty="0" err="1"/>
              <a:t>Нечту</a:t>
            </a:r>
            <a:r>
              <a:rPr lang="ru-RU" sz="3700" b="1" dirty="0"/>
              <a:t> понравилось. Нечто очень дорожило Чувством, боялось его потерять. Даже дверь на ключ закрывать начало. Они подолгу бродили по закоулкам души, разговаривали ни о чём, мечтали. По вечерам они вместе разводили костёр, чтобы согреть душу. Нечто привыкло к Чувству и ему казалось, что Чувство останется с ним навсегда. Чувство, собственно, так и обещало. Оно было такое романтическое. Но однажды Чувство пропало. Нечто искало его везде. Долго искало. Но потом в одном из уголков души нашло прорубленную топором дырку. Чувство просто сбежало, оставив огромную дырку. Нечто во всем винило себя. Нечто слишком верило Чувству, чтобы обижаться. В память о Чувстве осталась одна дыра в душе. Она не заделывалась ничем. И ночами через неё залетал Холодный и Злой Ветер. Тогда душа сжималась и леденела. </a:t>
            </a:r>
          </a:p>
          <a:p>
            <a:pPr marL="0" indent="0" algn="just">
              <a:buNone/>
            </a:pPr>
            <a:r>
              <a:rPr lang="ru-RU" sz="3700" b="1" dirty="0" smtClean="0"/>
              <a:t>	Потом </a:t>
            </a:r>
            <a:r>
              <a:rPr lang="ru-RU" sz="3700" b="1" dirty="0"/>
              <a:t>в душу пытались заглянуть ещё другие чувства. Но Нечто их не пускало, каждый раз выгоняя веником через дырку. Мало помалу чувства и вовсе перестали заходить. </a:t>
            </a:r>
          </a:p>
          <a:p>
            <a:pPr marL="0" indent="0" algn="just">
              <a:buNone/>
            </a:pPr>
            <a:r>
              <a:rPr lang="ru-RU" sz="3700" b="1" dirty="0" smtClean="0"/>
              <a:t> 	Но </a:t>
            </a:r>
            <a:r>
              <a:rPr lang="ru-RU" sz="3700" b="1" dirty="0"/>
              <a:t>однажды в душу постучалось совсем странное Чувство. Сначала Нечто не открывало. Чувство не полезло в дырку, как это делали предыдущие, а осталось сидеть у дверей. Весь вечер Нечто бродило по душе. Ночью улеглось спать, на всякий случай положив веник рядом с кроватью. Прогонять никого не пришлось. На утро заглянув в замочную скважину Нечто убедилось, что Странное Чувство по-прежнему сидит возле двери. Нечто начало нервничать, понимая, что нельзя прогнать того, кто ещё не зашёл. </a:t>
            </a:r>
            <a:endParaRPr lang="ru-RU" sz="3700" b="1" dirty="0" smtClean="0"/>
          </a:p>
          <a:p>
            <a:pPr marL="0" indent="0" algn="just">
              <a:buNone/>
            </a:pPr>
            <a:r>
              <a:rPr lang="ru-RU" sz="3700" b="1" dirty="0" smtClean="0"/>
              <a:t> 	Прошёл </a:t>
            </a:r>
            <a:r>
              <a:rPr lang="ru-RU" sz="3700" b="1" dirty="0"/>
              <a:t>ещё день. Смятению Нечто не было предела. Оно поняло, что до смерти хочет пустить Странное Чувство. И до смерти боится это сделать. </a:t>
            </a:r>
            <a:r>
              <a:rPr lang="ru-RU" sz="3700" b="1" dirty="0" err="1"/>
              <a:t>Нечту</a:t>
            </a:r>
            <a:r>
              <a:rPr lang="ru-RU" sz="3700" b="1" dirty="0"/>
              <a:t> было страшно. Оно боялось, что Странное Чувство сбежит, как и первое. Тогда в душе появится вторая дыра. И будет сквозняк. </a:t>
            </a:r>
          </a:p>
          <a:p>
            <a:pPr marL="0" indent="0" algn="just">
              <a:buNone/>
            </a:pPr>
            <a:r>
              <a:rPr lang="ru-RU" sz="3700" b="1" dirty="0" smtClean="0"/>
              <a:t>	Так </a:t>
            </a:r>
            <a:r>
              <a:rPr lang="ru-RU" sz="3700" b="1" dirty="0"/>
              <a:t>проходили дни. Нечто привыкло к Странному Чувству у двери. И однажды, по хорошему настроению впустило-таки Странное Чувство. Вечером они разожгли костёр и впервые за столько лет отогрели душу по-настоящему. </a:t>
            </a:r>
            <a:endParaRPr lang="ru-RU" sz="3700" b="1" dirty="0" smtClean="0"/>
          </a:p>
          <a:p>
            <a:pPr marL="0" indent="0" algn="just">
              <a:buNone/>
            </a:pPr>
            <a:r>
              <a:rPr lang="ru-RU" sz="3700" b="1" dirty="0" smtClean="0"/>
              <a:t>	- </a:t>
            </a:r>
            <a:r>
              <a:rPr lang="ru-RU" sz="3700" b="1" dirty="0"/>
              <a:t>Ты уйдёшь? - не выдержав спросило Нечто. </a:t>
            </a:r>
          </a:p>
          <a:p>
            <a:pPr marL="0" indent="0" algn="just">
              <a:buNone/>
            </a:pPr>
            <a:r>
              <a:rPr lang="ru-RU" sz="3700" b="1" dirty="0" smtClean="0"/>
              <a:t>	- </a:t>
            </a:r>
            <a:r>
              <a:rPr lang="ru-RU" sz="3700" b="1" dirty="0"/>
              <a:t>Нет, - ответило Странное Чувство, - я не уйду. Но при условии, что ты не будешь меня удерживать и не будешь запирать дверь на замок. </a:t>
            </a:r>
          </a:p>
          <a:p>
            <a:pPr marL="0" indent="0" algn="just">
              <a:buNone/>
            </a:pPr>
            <a:r>
              <a:rPr lang="ru-RU" sz="3700" b="1" dirty="0" smtClean="0"/>
              <a:t>	- </a:t>
            </a:r>
            <a:r>
              <a:rPr lang="ru-RU" sz="3700" b="1" dirty="0"/>
              <a:t>Я не буду запирать дверь, - согласилось Нечто, - но ты ведь можешь убежать через старую дырку. </a:t>
            </a:r>
          </a:p>
          <a:p>
            <a:pPr marL="0" indent="0" algn="just">
              <a:buNone/>
            </a:pPr>
            <a:r>
              <a:rPr lang="ru-RU" sz="3700" b="1" dirty="0" smtClean="0"/>
              <a:t>	И </a:t>
            </a:r>
            <a:r>
              <a:rPr lang="ru-RU" sz="3700" b="1" dirty="0"/>
              <a:t>Нечто рассказало Странному Чувству свою историю. </a:t>
            </a:r>
          </a:p>
          <a:p>
            <a:pPr marL="0" indent="0" algn="just">
              <a:buNone/>
            </a:pPr>
            <a:r>
              <a:rPr lang="ru-RU" sz="3700" b="1" dirty="0" smtClean="0"/>
              <a:t>	- Я </a:t>
            </a:r>
            <a:r>
              <a:rPr lang="ru-RU" sz="3700" b="1" dirty="0"/>
              <a:t>не бегаю через старые дырки, - улыбнулось Странное Чувство, - я другое чувство. </a:t>
            </a:r>
          </a:p>
          <a:p>
            <a:pPr marL="0" indent="0" algn="just">
              <a:buNone/>
            </a:pPr>
            <a:r>
              <a:rPr lang="ru-RU" sz="3700" b="1" dirty="0" smtClean="0"/>
              <a:t>	Нечто </a:t>
            </a:r>
            <a:r>
              <a:rPr lang="ru-RU" sz="3700" b="1" dirty="0"/>
              <a:t>ему не поверило. Но пригласило на прогулку по душе. </a:t>
            </a:r>
          </a:p>
          <a:p>
            <a:pPr marL="0" indent="0" algn="just">
              <a:buNone/>
            </a:pPr>
            <a:r>
              <a:rPr lang="ru-RU" sz="3700" b="1" dirty="0" smtClean="0"/>
              <a:t>	- </a:t>
            </a:r>
            <a:r>
              <a:rPr lang="ru-RU" sz="3700" b="1" dirty="0"/>
              <a:t>А где твоя старая дыра? - полюбопытствовало Странное Чувство. </a:t>
            </a:r>
          </a:p>
          <a:p>
            <a:pPr marL="0" indent="0" algn="just">
              <a:buNone/>
            </a:pPr>
            <a:r>
              <a:rPr lang="ru-RU" sz="3700" b="1" dirty="0" smtClean="0"/>
              <a:t>	- </a:t>
            </a:r>
            <a:r>
              <a:rPr lang="ru-RU" sz="3700" b="1" dirty="0"/>
              <a:t>Ну вот, -горько усмехнулось Нечто. </a:t>
            </a:r>
            <a:r>
              <a:rPr lang="ru-RU" sz="3700" b="1" dirty="0" smtClean="0"/>
              <a:t> И </a:t>
            </a:r>
            <a:r>
              <a:rPr lang="ru-RU" sz="3700" b="1" dirty="0"/>
              <a:t>показало место, где располагалась дырка. Но дыры на месте не было. Нечто </a:t>
            </a:r>
            <a:r>
              <a:rPr lang="ru-RU" sz="3700" b="1" dirty="0" smtClean="0"/>
              <a:t>слышало, </a:t>
            </a:r>
            <a:r>
              <a:rPr lang="ru-RU" sz="3700" b="1" dirty="0"/>
              <a:t>как ругается злой холодный ветер с внешней стороны души. </a:t>
            </a:r>
          </a:p>
          <a:p>
            <a:pPr marL="0" indent="0" algn="just">
              <a:buNone/>
            </a:pPr>
            <a:r>
              <a:rPr lang="ru-RU" sz="3700" b="1" dirty="0" smtClean="0"/>
              <a:t>	Нечто </a:t>
            </a:r>
            <a:r>
              <a:rPr lang="ru-RU" sz="3700" b="1" dirty="0"/>
              <a:t>посмотрело на Странное Чувство улыбнулось и сказало только, что не будет запирать дверь никогда... </a:t>
            </a:r>
          </a:p>
          <a:p>
            <a:pPr algn="just"/>
            <a:endParaRPr lang="ru-RU" sz="2500" dirty="0"/>
          </a:p>
        </p:txBody>
      </p:sp>
      <p:sp>
        <p:nvSpPr>
          <p:cNvPr id="3" name="Заголовок 2"/>
          <p:cNvSpPr>
            <a:spLocks noGrp="1"/>
          </p:cNvSpPr>
          <p:nvPr>
            <p:ph type="title"/>
          </p:nvPr>
        </p:nvSpPr>
        <p:spPr>
          <a:xfrm>
            <a:off x="155509" y="116632"/>
            <a:ext cx="8988491" cy="1136763"/>
          </a:xfrm>
        </p:spPr>
        <p:txBody>
          <a:bodyPr>
            <a:normAutofit fontScale="90000"/>
          </a:bodyPr>
          <a:lstStyle/>
          <a:p>
            <a:r>
              <a:rPr lang="ru-RU" sz="3100" i="1" dirty="0">
                <a:solidFill>
                  <a:srgbClr val="663300"/>
                </a:solidFill>
                <a:effectLst>
                  <a:outerShdw blurRad="38100" dist="38100" dir="2700000" algn="tl">
                    <a:srgbClr val="000000">
                      <a:alpha val="43137"/>
                    </a:srgbClr>
                  </a:outerShdw>
                </a:effectLst>
              </a:rPr>
              <a:t>П</a:t>
            </a:r>
            <a:r>
              <a:rPr lang="ru-RU" sz="3100" i="1" dirty="0" smtClean="0">
                <a:solidFill>
                  <a:srgbClr val="663300"/>
                </a:solidFill>
                <a:effectLst>
                  <a:outerShdw blurRad="38100" dist="38100" dir="2700000" algn="tl">
                    <a:srgbClr val="000000">
                      <a:alpha val="43137"/>
                    </a:srgbClr>
                  </a:outerShdw>
                </a:effectLst>
              </a:rPr>
              <a:t>ритча </a:t>
            </a:r>
            <a:r>
              <a:rPr lang="ru-RU" sz="3100" i="1" dirty="0">
                <a:solidFill>
                  <a:srgbClr val="663300"/>
                </a:solidFill>
                <a:effectLst>
                  <a:outerShdw blurRad="38100" dist="38100" dir="2700000" algn="tl">
                    <a:srgbClr val="000000">
                      <a:alpha val="43137"/>
                    </a:srgbClr>
                  </a:outerShdw>
                </a:effectLst>
              </a:rPr>
              <a:t>о </a:t>
            </a:r>
            <a:r>
              <a:rPr lang="ru-RU" sz="3100" i="1" dirty="0" smtClean="0">
                <a:solidFill>
                  <a:srgbClr val="663300"/>
                </a:solidFill>
                <a:effectLst>
                  <a:outerShdw blurRad="38100" dist="38100" dir="2700000" algn="tl">
                    <a:srgbClr val="000000">
                      <a:alpha val="43137"/>
                    </a:srgbClr>
                  </a:outerShdw>
                </a:effectLst>
              </a:rPr>
              <a:t>любви  </a:t>
            </a:r>
            <a:r>
              <a:rPr lang="ru-RU" b="1" i="1" dirty="0">
                <a:solidFill>
                  <a:srgbClr val="663300"/>
                </a:solidFill>
                <a:effectLst>
                  <a:outerShdw blurRad="38100" dist="38100" dir="2700000" algn="tl">
                    <a:srgbClr val="000000">
                      <a:alpha val="43137"/>
                    </a:srgbClr>
                  </a:outerShdw>
                </a:effectLst>
              </a:rPr>
              <a:t>П</a:t>
            </a:r>
            <a:r>
              <a:rPr lang="ru-RU" b="1" i="1" dirty="0" smtClean="0">
                <a:solidFill>
                  <a:srgbClr val="663300"/>
                </a:solidFill>
                <a:effectLst>
                  <a:outerShdw blurRad="38100" dist="38100" dir="2700000" algn="tl">
                    <a:srgbClr val="000000">
                      <a:alpha val="43137"/>
                    </a:srgbClr>
                  </a:outerShdw>
                </a:effectLst>
              </a:rPr>
              <a:t>ро Нечто</a:t>
            </a:r>
            <a:r>
              <a:rPr lang="ru-RU" b="1" i="1" dirty="0">
                <a:solidFill>
                  <a:srgbClr val="663300"/>
                </a:solidFill>
                <a:effectLst>
                  <a:outerShdw blurRad="38100" dist="38100" dir="2700000" algn="tl">
                    <a:srgbClr val="000000">
                      <a:alpha val="43137"/>
                    </a:srgbClr>
                  </a:outerShdw>
                </a:effectLst>
              </a:rPr>
              <a:t>, </a:t>
            </a:r>
            <a:r>
              <a:rPr lang="ru-RU" b="1" i="1" dirty="0" smtClean="0">
                <a:solidFill>
                  <a:srgbClr val="663300"/>
                </a:solidFill>
                <a:effectLst>
                  <a:outerShdw blurRad="38100" dist="38100" dir="2700000" algn="tl">
                    <a:srgbClr val="000000">
                      <a:alpha val="43137"/>
                    </a:srgbClr>
                  </a:outerShdw>
                </a:effectLst>
              </a:rPr>
              <a:t/>
            </a:r>
            <a:br>
              <a:rPr lang="ru-RU" b="1" i="1" dirty="0" smtClean="0">
                <a:solidFill>
                  <a:srgbClr val="663300"/>
                </a:solidFill>
                <a:effectLst>
                  <a:outerShdw blurRad="38100" dist="38100" dir="2700000" algn="tl">
                    <a:srgbClr val="000000">
                      <a:alpha val="43137"/>
                    </a:srgbClr>
                  </a:outerShdw>
                </a:effectLst>
              </a:rPr>
            </a:br>
            <a:r>
              <a:rPr lang="ru-RU" b="1" i="1" dirty="0" smtClean="0">
                <a:solidFill>
                  <a:srgbClr val="663300"/>
                </a:solidFill>
                <a:effectLst>
                  <a:outerShdw blurRad="38100" dist="38100" dir="2700000" algn="tl">
                    <a:srgbClr val="000000">
                      <a:alpha val="43137"/>
                    </a:srgbClr>
                  </a:outerShdw>
                </a:effectLst>
              </a:rPr>
              <a:t>которое </a:t>
            </a:r>
            <a:r>
              <a:rPr lang="ru-RU" b="1" i="1" dirty="0">
                <a:solidFill>
                  <a:srgbClr val="663300"/>
                </a:solidFill>
                <a:effectLst>
                  <a:outerShdw blurRad="38100" dist="38100" dir="2700000" algn="tl">
                    <a:srgbClr val="000000">
                      <a:alpha val="43137"/>
                    </a:srgbClr>
                  </a:outerShdw>
                </a:effectLst>
              </a:rPr>
              <a:t>жило в </a:t>
            </a:r>
            <a:r>
              <a:rPr lang="ru-RU" b="1" i="1" dirty="0" smtClean="0">
                <a:solidFill>
                  <a:srgbClr val="663300"/>
                </a:solidFill>
                <a:effectLst>
                  <a:outerShdw blurRad="38100" dist="38100" dir="2700000" algn="tl">
                    <a:srgbClr val="000000">
                      <a:alpha val="43137"/>
                    </a:srgbClr>
                  </a:outerShdw>
                </a:effectLst>
              </a:rPr>
              <a:t>душе</a:t>
            </a:r>
            <a:endParaRPr lang="ru-RU" sz="2200" b="1" i="1" dirty="0">
              <a:solidFill>
                <a:srgbClr val="6633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540736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Объект 1"/>
          <p:cNvSpPr>
            <a:spLocks noGrp="1"/>
          </p:cNvSpPr>
          <p:nvPr>
            <p:ph idx="1"/>
          </p:nvPr>
        </p:nvSpPr>
        <p:spPr>
          <a:xfrm>
            <a:off x="179512" y="1052736"/>
            <a:ext cx="8712968" cy="5454606"/>
          </a:xfrm>
        </p:spPr>
        <p:txBody>
          <a:bodyPr>
            <a:normAutofit fontScale="55000" lnSpcReduction="20000"/>
          </a:bodyPr>
          <a:lstStyle/>
          <a:p>
            <a:pPr marL="0" indent="0" algn="just">
              <a:buNone/>
            </a:pPr>
            <a:r>
              <a:rPr lang="ru-RU" sz="2700" b="1" dirty="0" smtClean="0"/>
              <a:t>	Родители любят </a:t>
            </a:r>
            <a:r>
              <a:rPr lang="ru-RU" sz="2700" b="1" dirty="0"/>
              <a:t>своих детей, это неоспоримо и естественно. Даже когда они недовольны поведением детей или их внешним видом, они от этого не любят их больше или меньше. Родительская любовь не зависит от того, как дети себя ведут. Вы можете любить ребенка, но он не обязательно Вам может нравится. Это разные вещи. И точно так же с любовью ребенка к родителям. Он может быть раздражен на родителей, может явно выказывать свое недовольство их действиями. Но это не означает, что ребенок перестал любить родителей.</a:t>
            </a:r>
          </a:p>
          <a:p>
            <a:pPr marL="0" indent="0" algn="just">
              <a:buNone/>
            </a:pPr>
            <a:r>
              <a:rPr lang="ru-RU" sz="2700" b="1" dirty="0" smtClean="0"/>
              <a:t>	В </a:t>
            </a:r>
            <a:r>
              <a:rPr lang="ru-RU" sz="2700" b="1" dirty="0"/>
              <a:t>отношениях дети - родители обеим сторонам очень важно знать эту истину. Дети, которые думают, что любовь родителей к ним зависит от их поступков, будут всегда считать себя недостаточно достойными родительской любви сначала, а потом и любви в общем. Это приводит к развитию низкой самооценки у ребенка!</a:t>
            </a:r>
          </a:p>
          <a:p>
            <a:pPr marL="0" indent="0" algn="just">
              <a:buNone/>
            </a:pPr>
            <a:r>
              <a:rPr lang="ru-RU" sz="2700" b="1" dirty="0" smtClean="0"/>
              <a:t>Родители</a:t>
            </a:r>
            <a:r>
              <a:rPr lang="ru-RU" sz="2700" b="1" dirty="0"/>
              <a:t>, которые будут считать, что любовь и одобрение – одно и тоже, наградят своих детей множеством комплексов и сформируют у них привычку угождать мнению других людей. Помните, что отношения в семье – это фундамент отношений Вашего ребенка с другими людьми «во взрослой жизни».</a:t>
            </a:r>
          </a:p>
          <a:p>
            <a:pPr marL="0" indent="0" algn="just">
              <a:buNone/>
            </a:pPr>
            <a:r>
              <a:rPr lang="ru-RU" sz="2700" b="1" dirty="0" smtClean="0"/>
              <a:t>	Несмотря </a:t>
            </a:r>
            <a:r>
              <a:rPr lang="ru-RU" sz="2700" b="1" dirty="0"/>
              <a:t>на то, что Вы дали жизнь Вашему ребенку и очень долгое время он полностью зависел или зависит от Вас, Вам нужно знать, что ребенок – это не Вы и не Ваше продолжение. Ребенок – это отдельная личность. А личность имеет право на свое мнение, на самовыражение и осуществление своих желаний, независимо от их содержания. Это не значит, что Вам нужно пустить его становление как человека на самотек. Просто вспомните себя, свои поступки и ошибки. Не держите ребенка на коротком поводке. Пусть он падает, чтобы понять, что это больно, и научится держать равновесие. Пусть он ошибается, чтобы чувствовать ответственность за свои действия. Вы нужны ему, чтобы помочь во всем этом. Но это ЕГО жизнь.</a:t>
            </a:r>
          </a:p>
          <a:p>
            <a:pPr marL="0" indent="0" algn="just">
              <a:buNone/>
            </a:pPr>
            <a:r>
              <a:rPr lang="ru-RU" sz="2700" b="1" dirty="0" smtClean="0"/>
              <a:t>	Вместо </a:t>
            </a:r>
            <a:r>
              <a:rPr lang="ru-RU" sz="2700" b="1" dirty="0"/>
              <a:t>того, чтобы управлять ребенком и пытаться направлять его во всем, будьте ему примером, которому захочется следовать. Видя, что Вы способны управлять Вашей жизнью и строить ее в соответствии с Вашими желаниями, он будет делать тоже самое.</a:t>
            </a:r>
          </a:p>
          <a:p>
            <a:pPr marL="0" indent="0" algn="just">
              <a:buNone/>
            </a:pPr>
            <a:r>
              <a:rPr lang="ru-RU" sz="2700" b="1" dirty="0" smtClean="0"/>
              <a:t>	Отпустите </a:t>
            </a:r>
            <a:r>
              <a:rPr lang="ru-RU" sz="2700" b="1" dirty="0"/>
              <a:t>поводья, пусть они будут больше похожи на объятия, которые в нужный момент могут крепко стиснуться в воспитательных целях. Любовь – это не одобрение. Это полное принятие человека с осознанием его недостатков и привычек.</a:t>
            </a:r>
          </a:p>
          <a:p>
            <a:endParaRPr lang="ru-RU" dirty="0"/>
          </a:p>
        </p:txBody>
      </p:sp>
      <p:sp>
        <p:nvSpPr>
          <p:cNvPr id="3" name="Заголовок 2"/>
          <p:cNvSpPr>
            <a:spLocks noGrp="1"/>
          </p:cNvSpPr>
          <p:nvPr>
            <p:ph type="title"/>
          </p:nvPr>
        </p:nvSpPr>
        <p:spPr>
          <a:xfrm>
            <a:off x="467544" y="116632"/>
            <a:ext cx="8229600" cy="910690"/>
          </a:xfrm>
        </p:spPr>
        <p:txBody>
          <a:bodyPr/>
          <a:lstStyle/>
          <a:p>
            <a:r>
              <a:rPr lang="ru-RU" b="1" i="1" dirty="0">
                <a:solidFill>
                  <a:srgbClr val="663300"/>
                </a:solidFill>
                <a:effectLst>
                  <a:outerShdw blurRad="38100" dist="38100" dir="2700000" algn="tl">
                    <a:srgbClr val="000000">
                      <a:alpha val="43137"/>
                    </a:srgbClr>
                  </a:outerShdw>
                </a:effectLst>
              </a:rPr>
              <a:t>Любовь родителей к детям</a:t>
            </a:r>
            <a:endParaRPr lang="ru-RU" i="1" dirty="0">
              <a:solidFill>
                <a:srgbClr val="6633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2780833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Объект 1"/>
          <p:cNvSpPr>
            <a:spLocks noGrp="1"/>
          </p:cNvSpPr>
          <p:nvPr>
            <p:ph idx="1"/>
          </p:nvPr>
        </p:nvSpPr>
        <p:spPr>
          <a:xfrm>
            <a:off x="323528" y="1556792"/>
            <a:ext cx="8640959" cy="4968552"/>
          </a:xfrm>
        </p:spPr>
        <p:txBody>
          <a:bodyPr>
            <a:normAutofit fontScale="47500" lnSpcReduction="20000"/>
          </a:bodyPr>
          <a:lstStyle/>
          <a:p>
            <a:pPr marL="0" indent="0">
              <a:lnSpc>
                <a:spcPct val="110000"/>
              </a:lnSpc>
              <a:buNone/>
            </a:pPr>
            <a:r>
              <a:rPr lang="ru-RU" dirty="0" smtClean="0"/>
              <a:t>	</a:t>
            </a:r>
            <a:r>
              <a:rPr lang="ru-RU" sz="2500" b="1" dirty="0" smtClean="0"/>
              <a:t>Влюбленность </a:t>
            </a:r>
            <a:r>
              <a:rPr lang="ru-RU" sz="2500" b="1" dirty="0"/>
              <a:t>- это не первый этап любви, а самостоятельное чувство. </a:t>
            </a:r>
            <a:r>
              <a:rPr lang="ru-RU" sz="2500" b="1" dirty="0" smtClean="0"/>
              <a:t>Они </a:t>
            </a:r>
            <a:r>
              <a:rPr lang="ru-RU" sz="2500" b="1" dirty="0"/>
              <a:t>развиваются и протекают каждое по своим законам и только внешне похожи друг на друга. Влюбленностей, не переходящих в любовь, во много раз больше, чем переходящих, к тому же любовь может возникать и без влюбленности. </a:t>
            </a:r>
          </a:p>
          <a:p>
            <a:pPr marL="0" indent="0">
              <a:lnSpc>
                <a:spcPct val="110000"/>
              </a:lnSpc>
              <a:buNone/>
            </a:pPr>
            <a:r>
              <a:rPr lang="ru-RU" sz="2500" b="1" i="1" u="sng" dirty="0"/>
              <a:t>Подростковая</a:t>
            </a:r>
            <a:r>
              <a:rPr lang="ru-RU" sz="2500" b="1" i="1" dirty="0"/>
              <a:t> -</a:t>
            </a:r>
            <a:r>
              <a:rPr lang="ru-RU" sz="2500" b="1" dirty="0"/>
              <a:t> она может развиваться как к сверстникам, так и к людям более старшим (учитель, актер, спортсмен и т.п.) Это один из этапов развития, взросления человека. </a:t>
            </a:r>
            <a:br>
              <a:rPr lang="ru-RU" sz="2500" b="1" dirty="0"/>
            </a:br>
            <a:r>
              <a:rPr lang="ru-RU" sz="2500" b="1" i="1" u="sng" dirty="0"/>
              <a:t>Взрослая</a:t>
            </a:r>
            <a:r>
              <a:rPr lang="ru-RU" sz="2500" b="1" i="1" dirty="0"/>
              <a:t> - </a:t>
            </a:r>
            <a:r>
              <a:rPr lang="ru-RU" sz="2500" b="1" dirty="0"/>
              <a:t> это чувство, питаемое гормонами, мечтами, фантазиями, предположениями, заряженностью на эмоциональные переживания, весной, отпуском, пляжем, короткими встречами и т.д. </a:t>
            </a:r>
            <a:br>
              <a:rPr lang="ru-RU" sz="2500" b="1" dirty="0"/>
            </a:br>
            <a:r>
              <a:rPr lang="ru-RU" sz="2500" b="1" dirty="0"/>
              <a:t>Влюбленность отличается от любви так же, как суеверия отличаются от веры, как отличается абитуриент ВУЗа от сформированного специалиста, как лотерейный билет отличается от разыгрывающегося автомобиля, как дождь отличается от реки, как графит отличается от алмаза, как огонь фейерверка от огня доменной печи.</a:t>
            </a:r>
          </a:p>
          <a:p>
            <a:pPr marL="0" indent="0">
              <a:buNone/>
            </a:pPr>
            <a:r>
              <a:rPr lang="ru-RU" sz="2500" b="1" dirty="0" smtClean="0"/>
              <a:t>	У любви и влюбленности 3 исходящих проявления: страсть, близость и необычайные эмоции.</a:t>
            </a:r>
            <a:r>
              <a:rPr lang="ru-RU" sz="2500" b="1" u="sng" dirty="0" smtClean="0"/>
              <a:t> </a:t>
            </a:r>
          </a:p>
          <a:p>
            <a:pPr>
              <a:buFont typeface="Arial" pitchFamily="34" charset="0"/>
              <a:buChar char="•"/>
            </a:pPr>
            <a:r>
              <a:rPr lang="ru-RU" sz="2500" b="1" i="1" dirty="0" smtClean="0"/>
              <a:t>Любовь </a:t>
            </a:r>
            <a:r>
              <a:rPr lang="ru-RU" sz="2500" b="1" i="1" dirty="0"/>
              <a:t>приходит постепенно, влюбленность - быстро. </a:t>
            </a:r>
            <a:endParaRPr lang="ru-RU" sz="2500" b="1" i="1" dirty="0" smtClean="0"/>
          </a:p>
          <a:p>
            <a:pPr>
              <a:buFont typeface="Arial" pitchFamily="34" charset="0"/>
              <a:buChar char="•"/>
            </a:pPr>
            <a:r>
              <a:rPr lang="ru-RU" sz="2500" b="1" i="1" dirty="0" smtClean="0"/>
              <a:t>Любовь </a:t>
            </a:r>
            <a:r>
              <a:rPr lang="ru-RU" sz="2500" b="1" i="1" dirty="0"/>
              <a:t>уходит медленно. Влюбленность - улетает. </a:t>
            </a:r>
            <a:endParaRPr lang="ru-RU" sz="2500" b="1" i="1" dirty="0" smtClean="0"/>
          </a:p>
          <a:p>
            <a:pPr>
              <a:buFont typeface="Arial" pitchFamily="34" charset="0"/>
              <a:buChar char="•"/>
            </a:pPr>
            <a:r>
              <a:rPr lang="ru-RU" sz="2500" b="1" i="1" dirty="0" smtClean="0"/>
              <a:t>В </a:t>
            </a:r>
            <a:r>
              <a:rPr lang="ru-RU" sz="2500" b="1" i="1" dirty="0"/>
              <a:t>центре любви - всегда один человек, влюбленность же способна вмещать нескольких. </a:t>
            </a:r>
            <a:endParaRPr lang="ru-RU" sz="2500" b="1" i="1" dirty="0" smtClean="0"/>
          </a:p>
          <a:p>
            <a:pPr>
              <a:buFont typeface="Arial" pitchFamily="34" charset="0"/>
              <a:buChar char="•"/>
            </a:pPr>
            <a:r>
              <a:rPr lang="ru-RU" sz="2500" b="1" i="1" dirty="0" smtClean="0"/>
              <a:t>Любовь </a:t>
            </a:r>
            <a:r>
              <a:rPr lang="ru-RU" sz="2500" b="1" i="1" dirty="0"/>
              <a:t>дарит желание созидать, влюбленность же разрушительна. </a:t>
            </a:r>
            <a:endParaRPr lang="ru-RU" sz="2500" b="1" i="1" dirty="0" smtClean="0"/>
          </a:p>
          <a:p>
            <a:pPr>
              <a:buFont typeface="Arial" pitchFamily="34" charset="0"/>
              <a:buChar char="•"/>
            </a:pPr>
            <a:r>
              <a:rPr lang="ru-RU" sz="2500" b="1" i="1" dirty="0" smtClean="0"/>
              <a:t>Любовь </a:t>
            </a:r>
            <a:r>
              <a:rPr lang="ru-RU" sz="2500" b="1" i="1" dirty="0"/>
              <a:t>предполагает совместимость, влюбленность пренебрегает ею. </a:t>
            </a:r>
            <a:endParaRPr lang="ru-RU" sz="2500" b="1" i="1" dirty="0" smtClean="0"/>
          </a:p>
          <a:p>
            <a:pPr>
              <a:buFont typeface="Arial" pitchFamily="34" charset="0"/>
              <a:buChar char="•"/>
            </a:pPr>
            <a:r>
              <a:rPr lang="ru-RU" sz="2500" b="1" i="1" dirty="0" smtClean="0"/>
              <a:t>Любовь </a:t>
            </a:r>
            <a:r>
              <a:rPr lang="ru-RU" sz="2500" b="1" i="1" dirty="0"/>
              <a:t>учитывает недостатки, влюбленность игнорирует их (не замечает недостатки). </a:t>
            </a:r>
            <a:endParaRPr lang="ru-RU" sz="2500" b="1" i="1" dirty="0" smtClean="0"/>
          </a:p>
          <a:p>
            <a:pPr>
              <a:buFont typeface="Arial" pitchFamily="34" charset="0"/>
              <a:buChar char="•"/>
            </a:pPr>
            <a:r>
              <a:rPr lang="ru-RU" sz="2500" b="1" i="1" dirty="0" smtClean="0"/>
              <a:t>Любви </a:t>
            </a:r>
            <a:r>
              <a:rPr lang="ru-RU" sz="2500" b="1" i="1" dirty="0"/>
              <a:t>не страшна разлука, для влюбленности - это разрыв. </a:t>
            </a:r>
            <a:endParaRPr lang="ru-RU" sz="2500" b="1" i="1" dirty="0" smtClean="0"/>
          </a:p>
          <a:p>
            <a:pPr>
              <a:buFont typeface="Arial" pitchFamily="34" charset="0"/>
              <a:buChar char="•"/>
            </a:pPr>
            <a:r>
              <a:rPr lang="ru-RU" sz="2500" b="1" i="1" dirty="0" smtClean="0"/>
              <a:t>Любовь </a:t>
            </a:r>
            <a:r>
              <a:rPr lang="ru-RU" sz="2500" b="1" i="1" dirty="0"/>
              <a:t>осторожна в физических контактах, а влюбленность эксплуатирует их. </a:t>
            </a:r>
            <a:endParaRPr lang="ru-RU" sz="2500" b="1" i="1" dirty="0" smtClean="0"/>
          </a:p>
          <a:p>
            <a:pPr>
              <a:buFont typeface="Arial" pitchFamily="34" charset="0"/>
              <a:buChar char="•"/>
            </a:pPr>
            <a:r>
              <a:rPr lang="ru-RU" sz="2500" b="1" i="1" dirty="0" smtClean="0"/>
              <a:t>Любовь </a:t>
            </a:r>
            <a:r>
              <a:rPr lang="ru-RU" sz="2500" b="1" i="1" dirty="0"/>
              <a:t>бескорыстна, влюбленность эгоистична. Любовь вызывает одобрение семьи и друзей, влюбленность - лишь порицание. </a:t>
            </a:r>
            <a:endParaRPr lang="ru-RU" sz="2500" b="1" i="1" dirty="0" smtClean="0"/>
          </a:p>
          <a:p>
            <a:pPr>
              <a:buFont typeface="Arial" pitchFamily="34" charset="0"/>
              <a:buChar char="•"/>
            </a:pPr>
            <a:r>
              <a:rPr lang="ru-RU" sz="2500" b="1" i="1" dirty="0" smtClean="0"/>
              <a:t>Любовь </a:t>
            </a:r>
            <a:r>
              <a:rPr lang="ru-RU" sz="2500" b="1" i="1" dirty="0"/>
              <a:t>рождает уверенность, влюбленность - сомнения. Любовь учитывает реальность, влюбленность игнорирует ее (не замечает ее). </a:t>
            </a:r>
            <a:endParaRPr lang="ru-RU" sz="2500" b="1" i="1" dirty="0" smtClean="0"/>
          </a:p>
          <a:p>
            <a:pPr>
              <a:buFont typeface="Arial" pitchFamily="34" charset="0"/>
              <a:buChar char="•"/>
            </a:pPr>
            <a:r>
              <a:rPr lang="ru-RU" sz="2500" b="1" i="1" dirty="0" smtClean="0"/>
              <a:t>Рабы </a:t>
            </a:r>
            <a:r>
              <a:rPr lang="ru-RU" sz="2500" b="1" i="1" dirty="0"/>
              <a:t>влюбленности не обращают никакого внимания на обстоятельства. </a:t>
            </a:r>
            <a:endParaRPr lang="ru-RU" sz="2500" b="1" i="1" dirty="0" smtClean="0"/>
          </a:p>
          <a:p>
            <a:pPr marL="0" indent="0" algn="ctr">
              <a:buNone/>
            </a:pPr>
            <a:r>
              <a:rPr lang="ru-RU" sz="2500" b="1" i="1" dirty="0" smtClean="0"/>
              <a:t>Ненужно идти на поводу временных страстей. Запомните, что если </a:t>
            </a:r>
          </a:p>
          <a:p>
            <a:pPr marL="0" indent="0" algn="ctr">
              <a:buNone/>
            </a:pPr>
            <a:r>
              <a:rPr lang="ru-RU" sz="2500" b="1" i="1" dirty="0" smtClean="0"/>
              <a:t>вы встретите свою настоящую любовь, то она от вас никуда не денется – </a:t>
            </a:r>
          </a:p>
          <a:p>
            <a:pPr marL="0" indent="0" algn="ctr">
              <a:buNone/>
            </a:pPr>
            <a:r>
              <a:rPr lang="ru-RU" sz="2500" b="1" i="1" dirty="0" smtClean="0"/>
              <a:t>ни через неделю, ни через месяц, ни через год.</a:t>
            </a:r>
            <a:endParaRPr lang="ru-RU" sz="2500" b="1" dirty="0" smtClean="0"/>
          </a:p>
          <a:p>
            <a:pPr marL="0" indent="0">
              <a:buNone/>
            </a:pPr>
            <a:endParaRPr lang="ru-RU" dirty="0"/>
          </a:p>
        </p:txBody>
      </p:sp>
      <p:sp>
        <p:nvSpPr>
          <p:cNvPr id="3" name="Заголовок 2"/>
          <p:cNvSpPr>
            <a:spLocks noGrp="1"/>
          </p:cNvSpPr>
          <p:nvPr>
            <p:ph type="title"/>
          </p:nvPr>
        </p:nvSpPr>
        <p:spPr>
          <a:xfrm>
            <a:off x="311019" y="476672"/>
            <a:ext cx="8832981" cy="1252728"/>
          </a:xfrm>
        </p:spPr>
        <p:txBody>
          <a:bodyPr>
            <a:normAutofit fontScale="90000"/>
          </a:bodyPr>
          <a:lstStyle/>
          <a:p>
            <a:r>
              <a:rPr lang="ru-RU" b="1" i="1" dirty="0">
                <a:solidFill>
                  <a:srgbClr val="663300"/>
                </a:solidFill>
                <a:effectLst>
                  <a:outerShdw blurRad="38100" dist="38100" dir="2700000" algn="tl">
                    <a:srgbClr val="000000">
                      <a:alpha val="43137"/>
                    </a:srgbClr>
                  </a:outerShdw>
                </a:effectLst>
              </a:rPr>
              <a:t>Любовь или влюбленность? </a:t>
            </a:r>
            <a:r>
              <a:rPr lang="ru-RU" b="1" i="1" dirty="0" smtClean="0">
                <a:solidFill>
                  <a:srgbClr val="663300"/>
                </a:solidFill>
                <a:effectLst>
                  <a:outerShdw blurRad="38100" dist="38100" dir="2700000" algn="tl">
                    <a:srgbClr val="000000">
                      <a:alpha val="43137"/>
                    </a:srgbClr>
                  </a:outerShdw>
                </a:effectLst>
              </a:rPr>
              <a:t/>
            </a:r>
            <a:br>
              <a:rPr lang="ru-RU" b="1" i="1" dirty="0" smtClean="0">
                <a:solidFill>
                  <a:srgbClr val="663300"/>
                </a:solidFill>
                <a:effectLst>
                  <a:outerShdw blurRad="38100" dist="38100" dir="2700000" algn="tl">
                    <a:srgbClr val="000000">
                      <a:alpha val="43137"/>
                    </a:srgbClr>
                  </a:outerShdw>
                </a:effectLst>
              </a:rPr>
            </a:br>
            <a:r>
              <a:rPr lang="ru-RU" b="1" i="1" dirty="0" smtClean="0">
                <a:solidFill>
                  <a:srgbClr val="663300"/>
                </a:solidFill>
                <a:effectLst>
                  <a:outerShdw blurRad="38100" dist="38100" dir="2700000" algn="tl">
                    <a:srgbClr val="000000">
                      <a:alpha val="43137"/>
                    </a:srgbClr>
                  </a:outerShdw>
                </a:effectLst>
              </a:rPr>
              <a:t>В </a:t>
            </a:r>
            <a:r>
              <a:rPr lang="ru-RU" b="1" i="1" dirty="0">
                <a:solidFill>
                  <a:srgbClr val="663300"/>
                </a:solidFill>
                <a:effectLst>
                  <a:outerShdw blurRad="38100" dist="38100" dir="2700000" algn="tl">
                    <a:srgbClr val="000000">
                      <a:alpha val="43137"/>
                    </a:srgbClr>
                  </a:outerShdw>
                </a:effectLst>
              </a:rPr>
              <a:t>чем их разница?</a:t>
            </a:r>
            <a:r>
              <a:rPr lang="ru-RU" b="1" i="1" dirty="0"/>
              <a:t/>
            </a:r>
            <a:br>
              <a:rPr lang="ru-RU" b="1" i="1" dirty="0"/>
            </a:br>
            <a:endParaRPr lang="ru-RU" i="1" dirty="0"/>
          </a:p>
        </p:txBody>
      </p:sp>
    </p:spTree>
    <p:extLst>
      <p:ext uri="{BB962C8B-B14F-4D97-AF65-F5344CB8AC3E}">
        <p14:creationId xmlns:p14="http://schemas.microsoft.com/office/powerpoint/2010/main" val="241314225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Волна">
  <a:themeElements>
    <a:clrScheme name="Волна">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Волна">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Волна">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410</TotalTime>
  <Words>840</Words>
  <Application>Microsoft Office PowerPoint</Application>
  <PresentationFormat>Экран (4:3)</PresentationFormat>
  <Paragraphs>91</Paragraphs>
  <Slides>11</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11</vt:i4>
      </vt:variant>
    </vt:vector>
  </HeadingPairs>
  <TitlesOfParts>
    <vt:vector size="16" baseType="lpstr">
      <vt:lpstr>Arial</vt:lpstr>
      <vt:lpstr>Candara</vt:lpstr>
      <vt:lpstr>Monotype Corsiva</vt:lpstr>
      <vt:lpstr>Symbol</vt:lpstr>
      <vt:lpstr>Волна</vt:lpstr>
      <vt:lpstr>Нам всем   ПОВЕЗЛО ДРУГ С  ДРУГОМ </vt:lpstr>
      <vt:lpstr>Забавные  советы    для   детей   и  взрослых</vt:lpstr>
      <vt:lpstr> СОВЕТЫ   РОДИТЕЛЯМ </vt:lpstr>
      <vt:lpstr>Ранняя любовь и разочарования подростков </vt:lpstr>
      <vt:lpstr>Первое влечение </vt:lpstr>
      <vt:lpstr>Проявления и крайности  родительской любви </vt:lpstr>
      <vt:lpstr>Притча о любви  Про Нечто,  которое жило в душе</vt:lpstr>
      <vt:lpstr>Любовь родителей к детям</vt:lpstr>
      <vt:lpstr>Любовь или влюбленность?  В чем их разница? </vt:lpstr>
      <vt:lpstr>Презентация PowerPoint</vt:lpstr>
      <vt:lpstr>Презентация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Нам всем   ПОВЕЗЛО ДРУГ С  ДРУГОМ</dc:title>
  <dc:creator>Comp</dc:creator>
  <cp:lastModifiedBy>Мой компьютер</cp:lastModifiedBy>
  <cp:revision>20</cp:revision>
  <dcterms:created xsi:type="dcterms:W3CDTF">2012-09-05T07:53:53Z</dcterms:created>
  <dcterms:modified xsi:type="dcterms:W3CDTF">2024-12-18T07:02:04Z</dcterms:modified>
</cp:coreProperties>
</file>